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59" r:id="rId3"/>
    <p:sldId id="272" r:id="rId4"/>
    <p:sldId id="268" r:id="rId5"/>
    <p:sldId id="267" r:id="rId6"/>
    <p:sldId id="269" r:id="rId7"/>
    <p:sldId id="263" r:id="rId8"/>
    <p:sldId id="276" r:id="rId9"/>
    <p:sldId id="281" r:id="rId10"/>
    <p:sldId id="279" r:id="rId11"/>
    <p:sldId id="260" r:id="rId12"/>
    <p:sldId id="261" r:id="rId13"/>
    <p:sldId id="278" r:id="rId14"/>
    <p:sldId id="270" r:id="rId15"/>
    <p:sldId id="280" r:id="rId16"/>
    <p:sldId id="273" r:id="rId17"/>
    <p:sldId id="274"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CC"/>
    <a:srgbClr val="99CCFF"/>
    <a:srgbClr val="CCFFFF"/>
    <a:srgbClr val="FFCCFF"/>
    <a:srgbClr val="6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4F827-40B4-4F62-8FDA-2158525A2D10}" type="datetimeFigureOut">
              <a:rPr lang="en-US" smtClean="0"/>
              <a:pPr/>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2DCBE-7F03-4E06-AD1E-8A5899B23C27}" type="slidenum">
              <a:rPr lang="en-US" smtClean="0"/>
              <a:pPr/>
              <a:t>‹#›</a:t>
            </a:fld>
            <a:endParaRPr lang="en-US"/>
          </a:p>
        </p:txBody>
      </p:sp>
    </p:spTree>
    <p:extLst>
      <p:ext uri="{BB962C8B-B14F-4D97-AF65-F5344CB8AC3E}">
        <p14:creationId xmlns:p14="http://schemas.microsoft.com/office/powerpoint/2010/main" val="14579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2DCBE-7F03-4E06-AD1E-8A5899B23C27}" type="slidenum">
              <a:rPr lang="en-US" smtClean="0"/>
              <a:pPr/>
              <a:t>4</a:t>
            </a:fld>
            <a:endParaRPr lang="en-US"/>
          </a:p>
        </p:txBody>
      </p:sp>
    </p:spTree>
    <p:extLst>
      <p:ext uri="{BB962C8B-B14F-4D97-AF65-F5344CB8AC3E}">
        <p14:creationId xmlns:p14="http://schemas.microsoft.com/office/powerpoint/2010/main" val="264159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2DCBE-7F03-4E06-AD1E-8A5899B23C27}" type="slidenum">
              <a:rPr lang="en-US" smtClean="0"/>
              <a:pPr/>
              <a:t>6</a:t>
            </a:fld>
            <a:endParaRPr lang="en-US"/>
          </a:p>
        </p:txBody>
      </p:sp>
    </p:spTree>
    <p:extLst>
      <p:ext uri="{BB962C8B-B14F-4D97-AF65-F5344CB8AC3E}">
        <p14:creationId xmlns:p14="http://schemas.microsoft.com/office/powerpoint/2010/main" val="312450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9C54CA7-056E-4B03-9092-8E55ABFC1C33}" type="datetimeFigureOut">
              <a:rPr lang="en-US" smtClean="0"/>
              <a:pPr/>
              <a:t>9/12/2021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8F2857C-6786-4383-85CC-7372866BBF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C54CA7-056E-4B03-9092-8E55ABFC1C33}"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C54CA7-056E-4B03-9092-8E55ABFC1C33}"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C54CA7-056E-4B03-9092-8E55ABFC1C33}" type="datetimeFigureOut">
              <a:rPr lang="en-US" smtClean="0"/>
              <a:pPr/>
              <a:t>9/12/2021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8F2857C-6786-4383-85CC-7372866BBF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9C54CA7-056E-4B03-9092-8E55ABFC1C33}" type="datetimeFigureOut">
              <a:rPr lang="en-US" smtClean="0"/>
              <a:pPr/>
              <a:t>9/12/2021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9C54CA7-056E-4B03-9092-8E55ABFC1C33}" type="datetimeFigureOut">
              <a:rPr lang="en-US" smtClean="0"/>
              <a:pPr/>
              <a:t>9/12/2021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9C54CA7-056E-4B03-9092-8E55ABFC1C33}"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8F2857C-6786-4383-85CC-7372866BBF3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C54CA7-056E-4B03-9092-8E55ABFC1C33}" type="datetimeFigureOut">
              <a:rPr lang="en-US" smtClean="0"/>
              <a:pPr/>
              <a:t>9/12/2021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C54CA7-056E-4B03-9092-8E55ABFC1C33}" type="datetimeFigureOut">
              <a:rPr lang="en-US" smtClean="0"/>
              <a:pPr/>
              <a:t>9/12/2021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C54CA7-056E-4B03-9092-8E55ABFC1C33}" type="datetimeFigureOut">
              <a:rPr lang="en-US" smtClean="0"/>
              <a:pPr/>
              <a:t>9/12/2021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9C54CA7-056E-4B03-9092-8E55ABFC1C33}"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8F2857C-6786-4383-85CC-7372866BBF3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C54CA7-056E-4B03-9092-8E55ABFC1C33}" type="datetimeFigureOut">
              <a:rPr lang="en-US" smtClean="0"/>
              <a:pPr/>
              <a:t>9/12/2021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8F2857C-6786-4383-85CC-7372866BBF3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audio" Target="file:///D:\GIAO%20AN%20&#272;AN%20M&#7840;CH\Nhungbonghoanhungbaica-Dangcapnha_fkeb.mp3"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87071" cy="7391400"/>
          </a:xfrm>
          <a:prstGeom prst="rect">
            <a:avLst/>
          </a:prstGeom>
          <a:noFill/>
          <a:ln w="9525">
            <a:noFill/>
            <a:miter lim="800000"/>
            <a:headEnd/>
            <a:tailEnd/>
          </a:ln>
          <a:effectLst/>
        </p:spPr>
      </p:pic>
      <p:sp>
        <p:nvSpPr>
          <p:cNvPr id="5" name="TextBox 4"/>
          <p:cNvSpPr txBox="1"/>
          <p:nvPr/>
        </p:nvSpPr>
        <p:spPr>
          <a:xfrm>
            <a:off x="0" y="0"/>
            <a:ext cx="9144000" cy="92333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5400" b="1" dirty="0" err="1" smtClean="0">
                <a:solidFill>
                  <a:srgbClr val="C00000"/>
                </a:solidFill>
                <a:latin typeface="Times New Roman" pitchFamily="18" charset="0"/>
                <a:cs typeface="Times New Roman" pitchFamily="18" charset="0"/>
              </a:rPr>
              <a:t>CHỦ</a:t>
            </a:r>
            <a:r>
              <a:rPr lang="en-US" sz="5400" b="1" dirty="0" smtClean="0">
                <a:solidFill>
                  <a:srgbClr val="C00000"/>
                </a:solidFill>
                <a:latin typeface="Times New Roman" pitchFamily="18" charset="0"/>
                <a:cs typeface="Times New Roman" pitchFamily="18" charset="0"/>
              </a:rPr>
              <a:t> </a:t>
            </a:r>
            <a:r>
              <a:rPr lang="en-US" sz="5400" b="1" dirty="0" err="1" smtClean="0">
                <a:solidFill>
                  <a:srgbClr val="C00000"/>
                </a:solidFill>
                <a:latin typeface="Times New Roman" pitchFamily="18" charset="0"/>
                <a:cs typeface="Times New Roman" pitchFamily="18" charset="0"/>
              </a:rPr>
              <a:t>ĐỀ</a:t>
            </a:r>
            <a:r>
              <a:rPr lang="en-US" sz="5400" b="1" dirty="0" smtClean="0">
                <a:solidFill>
                  <a:srgbClr val="C00000"/>
                </a:solidFill>
                <a:latin typeface="Times New Roman" pitchFamily="18" charset="0"/>
                <a:cs typeface="Times New Roman" pitchFamily="18" charset="0"/>
              </a:rPr>
              <a:t> 5: </a:t>
            </a:r>
            <a:r>
              <a:rPr lang="en-US" sz="5400" b="1" err="1" smtClean="0">
                <a:solidFill>
                  <a:srgbClr val="C00000"/>
                </a:solidFill>
                <a:latin typeface="Times New Roman" pitchFamily="18" charset="0"/>
                <a:cs typeface="Times New Roman" pitchFamily="18" charset="0"/>
              </a:rPr>
              <a:t>TRƯỜNG</a:t>
            </a:r>
            <a:r>
              <a:rPr lang="en-US" sz="5400" b="1" smtClean="0">
                <a:solidFill>
                  <a:srgbClr val="C00000"/>
                </a:solidFill>
                <a:latin typeface="Times New Roman" pitchFamily="18" charset="0"/>
                <a:cs typeface="Times New Roman" pitchFamily="18" charset="0"/>
              </a:rPr>
              <a:t> EM</a:t>
            </a:r>
            <a:r>
              <a:rPr lang="vi-VN" sz="5400" b="1" smtClean="0">
                <a:solidFill>
                  <a:srgbClr val="C00000"/>
                </a:solidFill>
                <a:latin typeface="Times New Roman" pitchFamily="18" charset="0"/>
                <a:cs typeface="Times New Roman" pitchFamily="18" charset="0"/>
              </a:rPr>
              <a:t>  </a:t>
            </a:r>
            <a:endParaRPr lang="en-US" sz="5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3276600"/>
            <a:ext cx="2151709"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3276600"/>
            <a:ext cx="2063885"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096869"/>
            <a:ext cx="1905000" cy="646331"/>
          </a:xfrm>
          <a:prstGeom prst="rect">
            <a:avLst/>
          </a:prstGeom>
          <a:solidFill>
            <a:srgbClr val="92D050"/>
          </a:solidFill>
        </p:spPr>
        <p:txBody>
          <a:bodyPr wrap="square" rtlCol="0">
            <a:spAutoFit/>
          </a:bodyPr>
          <a:lstStyle/>
          <a:p>
            <a:pPr algn="ctr"/>
            <a:r>
              <a:rPr lang="en-US" sz="3600" b="1" smtClean="0">
                <a:latin typeface="Arial" pitchFamily="34" charset="0"/>
                <a:cs typeface="Arial" pitchFamily="34" charset="0"/>
              </a:rPr>
              <a:t>Đội 1</a:t>
            </a:r>
            <a:endParaRPr lang="en-US" sz="3600" b="1">
              <a:latin typeface="Arial" pitchFamily="34" charset="0"/>
              <a:cs typeface="Arial" pitchFamily="34" charset="0"/>
            </a:endParaRPr>
          </a:p>
        </p:txBody>
      </p:sp>
      <p:sp>
        <p:nvSpPr>
          <p:cNvPr id="8" name="TextBox 7"/>
          <p:cNvSpPr txBox="1"/>
          <p:nvPr/>
        </p:nvSpPr>
        <p:spPr>
          <a:xfrm>
            <a:off x="6096000" y="2096869"/>
            <a:ext cx="1905000" cy="646331"/>
          </a:xfrm>
          <a:prstGeom prst="rect">
            <a:avLst/>
          </a:prstGeom>
          <a:solidFill>
            <a:srgbClr val="92D050"/>
          </a:solidFill>
        </p:spPr>
        <p:txBody>
          <a:bodyPr wrap="square" rtlCol="0">
            <a:spAutoFit/>
          </a:bodyPr>
          <a:lstStyle/>
          <a:p>
            <a:pPr algn="ctr"/>
            <a:r>
              <a:rPr lang="en-US" sz="3600" b="1" smtClean="0">
                <a:latin typeface="Arial" pitchFamily="34" charset="0"/>
                <a:cs typeface="Arial" pitchFamily="34" charset="0"/>
              </a:rPr>
              <a:t>Đội 2</a:t>
            </a:r>
            <a:endParaRPr lang="en-US" sz="3600" b="1">
              <a:latin typeface="Arial" pitchFamily="34" charset="0"/>
              <a:cs typeface="Arial" pitchFamily="34" charset="0"/>
            </a:endParaRPr>
          </a:p>
        </p:txBody>
      </p:sp>
      <p:sp>
        <p:nvSpPr>
          <p:cNvPr id="9" name="Cloud 8"/>
          <p:cNvSpPr/>
          <p:nvPr/>
        </p:nvSpPr>
        <p:spPr>
          <a:xfrm>
            <a:off x="1371600" y="304800"/>
            <a:ext cx="6629400" cy="1371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0" y="609600"/>
            <a:ext cx="4876800" cy="646331"/>
          </a:xfrm>
          <a:prstGeom prst="rect">
            <a:avLst/>
          </a:prstGeom>
          <a:noFill/>
        </p:spPr>
        <p:txBody>
          <a:bodyPr wrap="square" rtlCol="0">
            <a:spAutoFit/>
          </a:bodyPr>
          <a:lstStyle/>
          <a:p>
            <a:r>
              <a:rPr lang="en-US" sz="3600" b="1" smtClean="0">
                <a:solidFill>
                  <a:srgbClr val="FF0000"/>
                </a:solidFill>
                <a:latin typeface="Arial" pitchFamily="34" charset="0"/>
                <a:cs typeface="Arial" pitchFamily="34" charset="0"/>
              </a:rPr>
              <a:t>Trò chơi ghép tranh</a:t>
            </a:r>
            <a:endParaRPr lang="en-US" sz="36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20161104_094237.jpg"/>
          <p:cNvPicPr>
            <a:picLocks noChangeAspect="1"/>
          </p:cNvPicPr>
          <p:nvPr/>
        </p:nvPicPr>
        <p:blipFill>
          <a:blip r:embed="rId3" cstate="print"/>
          <a:stretch>
            <a:fillRect/>
          </a:stretch>
        </p:blipFill>
        <p:spPr>
          <a:xfrm>
            <a:off x="761999" y="1023380"/>
            <a:ext cx="3534103" cy="2862820"/>
          </a:xfrm>
          <a:prstGeom prst="rect">
            <a:avLst/>
          </a:prstGeom>
        </p:spPr>
      </p:pic>
      <p:pic>
        <p:nvPicPr>
          <p:cNvPr id="5" name="Picture 4" descr="20161104_094308.jpg"/>
          <p:cNvPicPr>
            <a:picLocks noChangeAspect="1"/>
          </p:cNvPicPr>
          <p:nvPr/>
        </p:nvPicPr>
        <p:blipFill>
          <a:blip r:embed="rId4" cstate="print"/>
          <a:stretch>
            <a:fillRect/>
          </a:stretch>
        </p:blipFill>
        <p:spPr>
          <a:xfrm>
            <a:off x="5029200" y="935220"/>
            <a:ext cx="3844844" cy="2950979"/>
          </a:xfrm>
          <a:prstGeom prst="rect">
            <a:avLst/>
          </a:prstGeom>
        </p:spPr>
      </p:pic>
      <p:pic>
        <p:nvPicPr>
          <p:cNvPr id="6" name="Picture 5" descr="20161104_094331.jpg"/>
          <p:cNvPicPr>
            <a:picLocks noChangeAspect="1"/>
          </p:cNvPicPr>
          <p:nvPr/>
        </p:nvPicPr>
        <p:blipFill>
          <a:blip r:embed="rId5" cstate="print"/>
          <a:stretch>
            <a:fillRect/>
          </a:stretch>
        </p:blipFill>
        <p:spPr>
          <a:xfrm>
            <a:off x="5029200" y="4038600"/>
            <a:ext cx="3886200" cy="2461846"/>
          </a:xfrm>
          <a:prstGeom prst="rect">
            <a:avLst/>
          </a:prstGeom>
        </p:spPr>
      </p:pic>
      <p:pic>
        <p:nvPicPr>
          <p:cNvPr id="7" name="Picture 6" descr="20161104_094352.jpg"/>
          <p:cNvPicPr>
            <a:picLocks noChangeAspect="1"/>
          </p:cNvPicPr>
          <p:nvPr/>
        </p:nvPicPr>
        <p:blipFill>
          <a:blip r:embed="rId6" cstate="print"/>
          <a:stretch>
            <a:fillRect/>
          </a:stretch>
        </p:blipFill>
        <p:spPr>
          <a:xfrm>
            <a:off x="741660" y="4038600"/>
            <a:ext cx="3601739" cy="2514600"/>
          </a:xfrm>
          <a:prstGeom prst="rect">
            <a:avLst/>
          </a:prstGeom>
        </p:spPr>
      </p:pic>
      <p:sp>
        <p:nvSpPr>
          <p:cNvPr id="9" name="TextBox 8"/>
          <p:cNvSpPr txBox="1"/>
          <p:nvPr/>
        </p:nvSpPr>
        <p:spPr>
          <a:xfrm>
            <a:off x="762000" y="1524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smtClean="0">
                <a:solidFill>
                  <a:schemeClr val="tx1"/>
                </a:solidFill>
                <a:latin typeface="Times New Roman" pitchFamily="18" charset="0"/>
                <a:cs typeface="Times New Roman" pitchFamily="18" charset="0"/>
              </a:rPr>
              <a:t>Quan sát hình 5.1</a:t>
            </a:r>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0" y="4724400"/>
            <a:ext cx="9144000" cy="1938992"/>
          </a:xfrm>
          <a:prstGeom prst="rect">
            <a:avLst/>
          </a:prstGeom>
          <a:solidFill>
            <a:srgbClr val="CCFF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400" b="1" smtClean="0">
                <a:solidFill>
                  <a:schemeClr val="tx1"/>
                </a:solidFill>
                <a:latin typeface="Arial" pitchFamily="34" charset="0"/>
                <a:cs typeface="Arial" pitchFamily="34" charset="0"/>
              </a:rPr>
              <a:t> Những </a:t>
            </a:r>
            <a:r>
              <a:rPr lang="en-US" sz="2400" b="1" dirty="0" err="1" smtClean="0">
                <a:solidFill>
                  <a:schemeClr val="tx1"/>
                </a:solidFill>
                <a:latin typeface="Arial" pitchFamily="34" charset="0"/>
                <a:cs typeface="Arial" pitchFamily="34" charset="0"/>
              </a:rPr>
              <a:t>hoạt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động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diễn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ra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trong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mô</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a:t>
            </a:r>
          </a:p>
          <a:p>
            <a:pPr algn="just">
              <a:buFontTx/>
              <a:buChar char="-"/>
            </a:pPr>
            <a:r>
              <a:rPr lang="en-US" sz="2400" b="1" smtClean="0">
                <a:solidFill>
                  <a:schemeClr val="tx1"/>
                </a:solidFill>
                <a:latin typeface="Arial" pitchFamily="34" charset="0"/>
                <a:cs typeface="Arial" pitchFamily="34" charset="0"/>
              </a:rPr>
              <a:t> Những </a:t>
            </a:r>
            <a:r>
              <a:rPr lang="en-US" sz="2400" b="1" dirty="0" err="1" smtClean="0">
                <a:solidFill>
                  <a:schemeClr val="tx1"/>
                </a:solidFill>
                <a:latin typeface="Arial" pitchFamily="34" charset="0"/>
                <a:cs typeface="Arial" pitchFamily="34" charset="0"/>
              </a:rPr>
              <a:t>vật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liệu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gì</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sử</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dụng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tạo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a:t>
            </a:r>
          </a:p>
          <a:p>
            <a:pPr algn="just">
              <a:buFontTx/>
              <a:buChar char="-"/>
            </a:pPr>
            <a:r>
              <a:rPr lang="en-US" sz="2400" b="1" smtClean="0">
                <a:solidFill>
                  <a:schemeClr val="tx1"/>
                </a:solidFill>
                <a:latin typeface="Arial" pitchFamily="34" charset="0"/>
                <a:cs typeface="Arial" pitchFamily="34" charset="0"/>
              </a:rPr>
              <a:t> Em </a:t>
            </a:r>
            <a:r>
              <a:rPr lang="en-US" sz="2400" b="1" dirty="0" err="1" smtClean="0">
                <a:solidFill>
                  <a:schemeClr val="tx1"/>
                </a:solidFill>
                <a:latin typeface="Arial" pitchFamily="34" charset="0"/>
                <a:cs typeface="Arial" pitchFamily="34" charset="0"/>
              </a:rPr>
              <a:t>thấy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bằng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thức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a:t>
            </a:r>
          </a:p>
          <a:p>
            <a:pPr algn="just"/>
            <a:r>
              <a:rPr lang="en-US" sz="2400" smtClean="0">
                <a:solidFill>
                  <a:schemeClr val="tx1"/>
                </a:solidFill>
                <a:latin typeface="Arial" pitchFamily="34" charset="0"/>
                <a:cs typeface="Arial" pitchFamily="34" charset="0"/>
              </a:rPr>
              <a:t>- </a:t>
            </a:r>
            <a:r>
              <a:rPr lang="en-US" sz="2400" b="1" smtClean="0">
                <a:solidFill>
                  <a:schemeClr val="tx1"/>
                </a:solidFill>
                <a:latin typeface="Arial" pitchFamily="34" charset="0"/>
                <a:cs typeface="Arial" pitchFamily="34" charset="0"/>
              </a:rPr>
              <a:t>Độ </a:t>
            </a:r>
            <a:r>
              <a:rPr lang="en-US" sz="2400" b="1" dirty="0" err="1" smtClean="0">
                <a:solidFill>
                  <a:schemeClr val="tx1"/>
                </a:solidFill>
                <a:latin typeface="Arial" pitchFamily="34" charset="0"/>
                <a:cs typeface="Arial" pitchFamily="34" charset="0"/>
              </a:rPr>
              <a:t>đậm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của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màu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sắc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có</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trên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không</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p:txBody>
      </p:sp>
      <p:sp>
        <p:nvSpPr>
          <p:cNvPr id="3" name="Rectangle 2"/>
          <p:cNvSpPr/>
          <p:nvPr/>
        </p:nvSpPr>
        <p:spPr>
          <a:xfrm>
            <a:off x="2286000" y="24825"/>
            <a:ext cx="419100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NHÓM THẢO LUẬN</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9" name="Picture 8" descr="20161104_094237.jpg"/>
          <p:cNvPicPr>
            <a:picLocks noChangeAspect="1"/>
          </p:cNvPicPr>
          <p:nvPr/>
        </p:nvPicPr>
        <p:blipFill>
          <a:blip r:embed="rId3" cstate="print"/>
          <a:stretch>
            <a:fillRect/>
          </a:stretch>
        </p:blipFill>
        <p:spPr>
          <a:xfrm>
            <a:off x="1143000" y="762000"/>
            <a:ext cx="3124200" cy="1936926"/>
          </a:xfrm>
          <a:prstGeom prst="rect">
            <a:avLst/>
          </a:prstGeom>
        </p:spPr>
      </p:pic>
      <p:pic>
        <p:nvPicPr>
          <p:cNvPr id="10" name="Picture 9" descr="20161104_094308.jpg"/>
          <p:cNvPicPr>
            <a:picLocks noChangeAspect="1"/>
          </p:cNvPicPr>
          <p:nvPr/>
        </p:nvPicPr>
        <p:blipFill>
          <a:blip r:embed="rId4" cstate="print"/>
          <a:stretch>
            <a:fillRect/>
          </a:stretch>
        </p:blipFill>
        <p:spPr>
          <a:xfrm>
            <a:off x="4953000" y="762000"/>
            <a:ext cx="3352800" cy="1996572"/>
          </a:xfrm>
          <a:prstGeom prst="rect">
            <a:avLst/>
          </a:prstGeom>
        </p:spPr>
      </p:pic>
      <p:pic>
        <p:nvPicPr>
          <p:cNvPr id="11" name="Picture 10" descr="20161104_094331.jpg"/>
          <p:cNvPicPr>
            <a:picLocks noChangeAspect="1"/>
          </p:cNvPicPr>
          <p:nvPr/>
        </p:nvPicPr>
        <p:blipFill>
          <a:blip r:embed="rId5" cstate="print"/>
          <a:stretch>
            <a:fillRect/>
          </a:stretch>
        </p:blipFill>
        <p:spPr>
          <a:xfrm>
            <a:off x="4953000" y="2819400"/>
            <a:ext cx="3429000" cy="1665635"/>
          </a:xfrm>
          <a:prstGeom prst="rect">
            <a:avLst/>
          </a:prstGeom>
        </p:spPr>
      </p:pic>
      <p:pic>
        <p:nvPicPr>
          <p:cNvPr id="12" name="Picture 11" descr="20161104_094352.jpg"/>
          <p:cNvPicPr>
            <a:picLocks noChangeAspect="1"/>
          </p:cNvPicPr>
          <p:nvPr/>
        </p:nvPicPr>
        <p:blipFill>
          <a:blip r:embed="rId6" cstate="print"/>
          <a:stretch>
            <a:fillRect/>
          </a:stretch>
        </p:blipFill>
        <p:spPr>
          <a:xfrm>
            <a:off x="1143000" y="2819400"/>
            <a:ext cx="3124200" cy="1701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80344"/>
            <a:ext cx="9144000" cy="2677656"/>
          </a:xfrm>
          <a:prstGeom prst="rect">
            <a:avLst/>
          </a:prstGeom>
          <a:solidFill>
            <a:srgbClr val="CCFF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400" b="1" smtClean="0">
                <a:solidFill>
                  <a:schemeClr val="tx1"/>
                </a:solidFill>
                <a:latin typeface="Arial" pitchFamily="34" charset="0"/>
                <a:cs typeface="Arial" pitchFamily="34" charset="0"/>
              </a:rPr>
              <a:t> Đây là những mô hình do các bạn thiếu nhi làm về chủ đề Trường em, thể hiện các hoạt động diễn ra hàng ngày ở trường học. Những mô hình này được thể hiện bằng nhiều vật liệu khác nhau như: bìa cứng, vỏ hộp, giấy màu, đất nặn… Các sản phẩm đều được thể hiện bằng hình thức tạo hình 3D. Độ đậm nhạt rõ ràng, màu sắc tươi sáng thể hiện được rõ chủ đề.</a:t>
            </a:r>
            <a:endParaRPr lang="en-US" sz="2400" b="1" dirty="0" smtClean="0">
              <a:solidFill>
                <a:schemeClr val="tx1"/>
              </a:solidFill>
              <a:latin typeface="Arial" pitchFamily="34" charset="0"/>
              <a:cs typeface="Arial" pitchFamily="34" charset="0"/>
            </a:endParaRPr>
          </a:p>
        </p:txBody>
      </p:sp>
      <p:pic>
        <p:nvPicPr>
          <p:cNvPr id="9" name="Picture 8" descr="20161104_094237.jpg"/>
          <p:cNvPicPr>
            <a:picLocks noChangeAspect="1"/>
          </p:cNvPicPr>
          <p:nvPr/>
        </p:nvPicPr>
        <p:blipFill>
          <a:blip r:embed="rId2" cstate="print"/>
          <a:stretch>
            <a:fillRect/>
          </a:stretch>
        </p:blipFill>
        <p:spPr>
          <a:xfrm>
            <a:off x="914400" y="152400"/>
            <a:ext cx="3200400" cy="2057400"/>
          </a:xfrm>
          <a:prstGeom prst="rect">
            <a:avLst/>
          </a:prstGeom>
        </p:spPr>
      </p:pic>
      <p:pic>
        <p:nvPicPr>
          <p:cNvPr id="10" name="Picture 9" descr="20161104_094308.jpg"/>
          <p:cNvPicPr>
            <a:picLocks noChangeAspect="1"/>
          </p:cNvPicPr>
          <p:nvPr/>
        </p:nvPicPr>
        <p:blipFill>
          <a:blip r:embed="rId3" cstate="print"/>
          <a:stretch>
            <a:fillRect/>
          </a:stretch>
        </p:blipFill>
        <p:spPr>
          <a:xfrm>
            <a:off x="4953000" y="152400"/>
            <a:ext cx="3582908" cy="2133600"/>
          </a:xfrm>
          <a:prstGeom prst="rect">
            <a:avLst/>
          </a:prstGeom>
        </p:spPr>
      </p:pic>
      <p:pic>
        <p:nvPicPr>
          <p:cNvPr id="11" name="Picture 10" descr="20161104_094331.jpg"/>
          <p:cNvPicPr>
            <a:picLocks noChangeAspect="1"/>
          </p:cNvPicPr>
          <p:nvPr/>
        </p:nvPicPr>
        <p:blipFill>
          <a:blip r:embed="rId4" cstate="print"/>
          <a:stretch>
            <a:fillRect/>
          </a:stretch>
        </p:blipFill>
        <p:spPr>
          <a:xfrm>
            <a:off x="4953000" y="2362200"/>
            <a:ext cx="3597575" cy="1828800"/>
          </a:xfrm>
          <a:prstGeom prst="rect">
            <a:avLst/>
          </a:prstGeom>
        </p:spPr>
      </p:pic>
      <p:pic>
        <p:nvPicPr>
          <p:cNvPr id="12" name="Picture 11" descr="20161104_094352.jpg"/>
          <p:cNvPicPr>
            <a:picLocks noChangeAspect="1"/>
          </p:cNvPicPr>
          <p:nvPr/>
        </p:nvPicPr>
        <p:blipFill>
          <a:blip r:embed="rId5" cstate="print"/>
          <a:stretch>
            <a:fillRect/>
          </a:stretch>
        </p:blipFill>
        <p:spPr>
          <a:xfrm>
            <a:off x="914400" y="2286000"/>
            <a:ext cx="3200400" cy="1832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543800" cy="4267200"/>
          </a:xfrm>
          <a:solidFill>
            <a:srgbClr val="CC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oAutofit/>
          </a:bodyPr>
          <a:lstStyle/>
          <a:p>
            <a:pPr algn="just"/>
            <a:endParaRPr lang="en-US" sz="2800" b="1" dirty="0" smtClean="0">
              <a:latin typeface="Arial" pitchFamily="34" charset="0"/>
              <a:cs typeface="Arial" pitchFamily="34" charset="0"/>
            </a:endParaRPr>
          </a:p>
          <a:p>
            <a:pPr algn="just"/>
            <a:r>
              <a:rPr lang="en-US" sz="2800" b="1" u="sng" smtClean="0">
                <a:solidFill>
                  <a:srgbClr val="C00000"/>
                </a:solidFill>
                <a:latin typeface="Arial" pitchFamily="34" charset="0"/>
                <a:cs typeface="Arial" pitchFamily="34" charset="0"/>
              </a:rPr>
              <a:t>Tóm tắt: </a:t>
            </a:r>
          </a:p>
          <a:p>
            <a:pPr algn="just">
              <a:buFontTx/>
              <a:buChar char="-"/>
            </a:pPr>
            <a:r>
              <a:rPr lang="en-US" sz="2800" b="1" smtClean="0">
                <a:solidFill>
                  <a:schemeClr val="tx1"/>
                </a:solidFill>
                <a:latin typeface="Arial" pitchFamily="34" charset="0"/>
                <a:cs typeface="Arial" pitchFamily="34" charset="0"/>
              </a:rPr>
              <a:t>Chúng ta có </a:t>
            </a:r>
            <a:r>
              <a:rPr lang="en-US" sz="2800" b="1" dirty="0" err="1" smtClean="0">
                <a:solidFill>
                  <a:schemeClr val="tx1"/>
                </a:solidFill>
                <a:latin typeface="Arial" pitchFamily="34" charset="0"/>
                <a:cs typeface="Arial" pitchFamily="34" charset="0"/>
              </a:rPr>
              <a:t>thể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sử</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dụng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nhiều</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hoạt</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động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trong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nhà</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trường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làm</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ảnh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với</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chủ</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đề</a:t>
            </a:r>
            <a:r>
              <a:rPr lang="en-US" sz="2800" b="1" dirty="0" smtClean="0">
                <a:solidFill>
                  <a:schemeClr val="tx1"/>
                </a:solidFill>
                <a:latin typeface="Arial" pitchFamily="34" charset="0"/>
                <a:cs typeface="Arial" pitchFamily="34" charset="0"/>
              </a:rPr>
              <a:t> “ </a:t>
            </a:r>
            <a:r>
              <a:rPr lang="en-US" sz="2800" b="1" dirty="0" err="1" smtClean="0">
                <a:solidFill>
                  <a:schemeClr val="tx1"/>
                </a:solidFill>
                <a:latin typeface="Arial" pitchFamily="34" charset="0"/>
                <a:cs typeface="Arial" pitchFamily="34" charset="0"/>
              </a:rPr>
              <a:t>Trường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em</a:t>
            </a:r>
            <a:r>
              <a:rPr lang="en-US" sz="2800" b="1" dirty="0" smtClean="0">
                <a:solidFill>
                  <a:schemeClr val="tx1"/>
                </a:solidFill>
                <a:latin typeface="Arial" pitchFamily="34" charset="0"/>
                <a:cs typeface="Arial" pitchFamily="34" charset="0"/>
              </a:rPr>
              <a:t>”</a:t>
            </a:r>
          </a:p>
          <a:p>
            <a:pPr algn="just">
              <a:buFontTx/>
              <a:buChar char="-"/>
            </a:pPr>
            <a:r>
              <a:rPr lang="en-US" sz="2800" b="1" smtClean="0">
                <a:solidFill>
                  <a:schemeClr val="tx1"/>
                </a:solidFill>
                <a:latin typeface="Arial" pitchFamily="34" charset="0"/>
                <a:cs typeface="Arial" pitchFamily="34" charset="0"/>
              </a:rPr>
              <a:t>Có </a:t>
            </a:r>
            <a:r>
              <a:rPr lang="en-US" sz="2800" b="1" dirty="0" err="1" smtClean="0">
                <a:solidFill>
                  <a:schemeClr val="tx1"/>
                </a:solidFill>
                <a:latin typeface="Arial" pitchFamily="34" charset="0"/>
                <a:cs typeface="Arial" pitchFamily="34" charset="0"/>
              </a:rPr>
              <a:t>thể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sản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phẩm</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bằng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cách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vẽ</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xé</a:t>
            </a:r>
            <a:r>
              <a:rPr lang="en-US" sz="2800" b="1" dirty="0" smtClean="0">
                <a:solidFill>
                  <a:schemeClr val="tx1"/>
                </a:solidFill>
                <a:latin typeface="Arial" pitchFamily="34" charset="0"/>
                <a:cs typeface="Arial" pitchFamily="34" charset="0"/>
              </a:rPr>
              <a:t>/</a:t>
            </a:r>
            <a:r>
              <a:rPr lang="en-US" sz="2800" b="1" dirty="0" err="1" smtClean="0">
                <a:solidFill>
                  <a:schemeClr val="tx1"/>
                </a:solidFill>
                <a:latin typeface="Arial" pitchFamily="34" charset="0"/>
                <a:cs typeface="Arial" pitchFamily="34" charset="0"/>
              </a:rPr>
              <a:t>cắt</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dán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nặn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khối</a:t>
            </a:r>
            <a:r>
              <a:rPr lang="en-US" sz="2800" b="1" dirty="0" smtClean="0">
                <a:solidFill>
                  <a:schemeClr val="tx1"/>
                </a:solidFill>
                <a:latin typeface="Arial" pitchFamily="34" charset="0"/>
                <a:cs typeface="Arial" pitchFamily="34" charset="0"/>
              </a:rPr>
              <a:t> </a:t>
            </a:r>
            <a:r>
              <a:rPr lang="en-US" sz="2800" b="1" err="1" smtClean="0">
                <a:solidFill>
                  <a:schemeClr val="tx1"/>
                </a:solidFill>
                <a:latin typeface="Arial" pitchFamily="34" charset="0"/>
                <a:cs typeface="Arial" pitchFamily="34" charset="0"/>
              </a:rPr>
              <a:t>ba</a:t>
            </a:r>
            <a:r>
              <a:rPr lang="en-US" sz="2800" b="1" smtClean="0">
                <a:solidFill>
                  <a:schemeClr val="tx1"/>
                </a:solidFill>
                <a:latin typeface="Arial" pitchFamily="34" charset="0"/>
                <a:cs typeface="Arial" pitchFamily="34" charset="0"/>
              </a:rPr>
              <a:t> chiều cho sản phẩm của mình.</a:t>
            </a:r>
            <a:endParaRPr lang="en-US"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371600" y="304800"/>
            <a:ext cx="6629400" cy="32004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1447800"/>
            <a:ext cx="5791200" cy="707886"/>
          </a:xfrm>
          <a:prstGeom prst="rect">
            <a:avLst/>
          </a:prstGeom>
          <a:noFill/>
        </p:spPr>
        <p:txBody>
          <a:bodyPr wrap="square" rtlCol="0">
            <a:spAutoFit/>
          </a:bodyPr>
          <a:lstStyle/>
          <a:p>
            <a:r>
              <a:rPr lang="en-US" sz="4000" b="1" smtClean="0">
                <a:solidFill>
                  <a:srgbClr val="FF0000"/>
                </a:solidFill>
                <a:latin typeface="Arial" pitchFamily="34" charset="0"/>
                <a:cs typeface="Arial" pitchFamily="34" charset="0"/>
              </a:rPr>
              <a:t>Mô hình sản phẩm 3D</a:t>
            </a:r>
            <a:endParaRPr lang="en-US" sz="40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495800" y="457200"/>
            <a:ext cx="4648200" cy="2667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7ef13e6488ebda4182295e359de7186"/>
          <p:cNvPicPr>
            <a:picLocks noChangeAspect="1" noChangeArrowheads="1"/>
          </p:cNvPicPr>
          <p:nvPr/>
        </p:nvPicPr>
        <p:blipFill>
          <a:blip r:embed="rId3" cstate="print"/>
          <a:srcRect/>
          <a:stretch>
            <a:fillRect/>
          </a:stretch>
        </p:blipFill>
        <p:spPr bwMode="auto">
          <a:xfrm>
            <a:off x="0" y="0"/>
            <a:ext cx="9144000" cy="7239000"/>
          </a:xfrm>
          <a:prstGeom prst="rect">
            <a:avLst/>
          </a:prstGeom>
          <a:noFill/>
          <a:ln w="9525">
            <a:noFill/>
            <a:miter lim="800000"/>
            <a:headEnd/>
            <a:tailEnd/>
          </a:ln>
        </p:spPr>
      </p:pic>
      <p:sp>
        <p:nvSpPr>
          <p:cNvPr id="9" name="Cloud 8"/>
          <p:cNvSpPr/>
          <p:nvPr/>
        </p:nvSpPr>
        <p:spPr>
          <a:xfrm>
            <a:off x="457200" y="0"/>
            <a:ext cx="2209800" cy="990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Nhungbonghoanhungbaica-Dangcapnha_fkeb.mp3">
            <a:hlinkClick r:id="" action="ppaction://media"/>
          </p:cNvPr>
          <p:cNvPicPr>
            <a:picLocks noRot="1" noChangeAspect="1"/>
          </p:cNvPicPr>
          <p:nvPr>
            <a:audioFile r:link="rId1"/>
          </p:nvPr>
        </p:nvPicPr>
        <p:blipFill>
          <a:blip r:embed="rId4" cstate="print"/>
          <a:stretch>
            <a:fillRect/>
          </a:stretch>
        </p:blipFill>
        <p:spPr>
          <a:xfrm>
            <a:off x="8839200" y="4572000"/>
            <a:ext cx="304800" cy="304800"/>
          </a:xfrm>
          <a:prstGeom prst="rect">
            <a:avLst/>
          </a:prstGeom>
        </p:spPr>
      </p:pic>
      <p:pic>
        <p:nvPicPr>
          <p:cNvPr id="8" name="Picture 9" descr="03"/>
          <p:cNvPicPr>
            <a:picLocks noChangeAspect="1" noChangeArrowheads="1"/>
          </p:cNvPicPr>
          <p:nvPr/>
        </p:nvPicPr>
        <p:blipFill>
          <a:blip r:embed="rId5" cstate="print"/>
          <a:srcRect/>
          <a:stretch>
            <a:fillRect/>
          </a:stretch>
        </p:blipFill>
        <p:spPr bwMode="auto">
          <a:xfrm>
            <a:off x="1404732" y="1066800"/>
            <a:ext cx="6520068"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25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7ef13e6488ebda4182295e359de7186"/>
          <p:cNvPicPr>
            <a:picLocks noChangeAspect="1" noChangeArrowheads="1"/>
          </p:cNvPicPr>
          <p:nvPr/>
        </p:nvPicPr>
        <p:blipFill>
          <a:blip r:embed="rId2" cstate="print"/>
          <a:srcRect/>
          <a:stretch>
            <a:fillRect/>
          </a:stretch>
        </p:blipFill>
        <p:spPr bwMode="auto">
          <a:xfrm>
            <a:off x="0" y="0"/>
            <a:ext cx="9144000" cy="7239000"/>
          </a:xfrm>
          <a:prstGeom prst="rect">
            <a:avLst/>
          </a:prstGeom>
          <a:noFill/>
          <a:ln w="9525">
            <a:noFill/>
            <a:miter lim="800000"/>
            <a:headEnd/>
            <a:tailEnd/>
          </a:ln>
        </p:spPr>
      </p:pic>
      <p:sp>
        <p:nvSpPr>
          <p:cNvPr id="5" name="Rectangle 4"/>
          <p:cNvSpPr/>
          <p:nvPr/>
        </p:nvSpPr>
        <p:spPr>
          <a:xfrm>
            <a:off x="1752600" y="152400"/>
            <a:ext cx="578395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GIỜ HỌC KẾT THÚC</a:t>
            </a:r>
            <a:endParaRPr lang="en-US" sz="4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Rectangle 5"/>
          <p:cNvSpPr/>
          <p:nvPr/>
        </p:nvSpPr>
        <p:spPr>
          <a:xfrm>
            <a:off x="506900" y="1828800"/>
            <a:ext cx="8134535"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smtClean="0">
                <a:ln w="0"/>
                <a:solidFill>
                  <a:srgbClr val="0000CC"/>
                </a:solidFill>
                <a:effectLst>
                  <a:reflection blurRad="12700" stA="50000" endPos="50000" dist="5000" dir="5400000" sy="-100000" rotWithShape="0"/>
                </a:effectLst>
                <a:latin typeface="Arial" pitchFamily="34" charset="0"/>
                <a:cs typeface="Arial" pitchFamily="34" charset="0"/>
              </a:rPr>
              <a:t>CHÚC CÁC THẦY CÔ GIÁO MẠNH KHỎE</a:t>
            </a:r>
            <a:endParaRPr lang="en-US" sz="3200" b="1" cap="all" spc="0">
              <a:ln w="0"/>
              <a:solidFill>
                <a:srgbClr val="0000CC"/>
              </a:solidFill>
              <a:effectLst>
                <a:reflection blurRad="12700" stA="50000" endPos="50000" dist="5000" dir="5400000" sy="-100000" rotWithShape="0"/>
              </a:effectLst>
              <a:latin typeface="Arial" pitchFamily="34" charset="0"/>
              <a:cs typeface="Arial" pitchFamily="34" charset="0"/>
            </a:endParaRPr>
          </a:p>
        </p:txBody>
      </p:sp>
      <p:sp>
        <p:nvSpPr>
          <p:cNvPr id="7" name="Rectangle 6"/>
          <p:cNvSpPr/>
          <p:nvPr/>
        </p:nvSpPr>
        <p:spPr>
          <a:xfrm>
            <a:off x="537714" y="3048000"/>
            <a:ext cx="8225329"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effectLst>
                  <a:reflection blurRad="12700" stA="50000" endPos="50000" dist="5000" dir="5400000" sy="-100000" rotWithShape="0"/>
                </a:effectLst>
                <a:latin typeface="Arial" pitchFamily="34" charset="0"/>
                <a:cs typeface="Arial" pitchFamily="34" charset="0"/>
              </a:rPr>
              <a:t>Chúc các em luôn chăm ngoan học giỏi</a:t>
            </a:r>
            <a:endParaRPr lang="en-US" sz="2800" b="1" cap="all" spc="0">
              <a:ln w="0"/>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1295400" y="3048000"/>
            <a:ext cx="7010400" cy="1447800"/>
          </a:xfr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514350" indent="-514350">
              <a:buNone/>
            </a:pPr>
            <a:r>
              <a:rPr lang="en-US" sz="2800" b="1" i="1" u="sng" smtClean="0">
                <a:solidFill>
                  <a:srgbClr val="C00000"/>
                </a:solidFill>
                <a:latin typeface="Arial" pitchFamily="34" charset="0"/>
                <a:cs typeface="Arial" pitchFamily="34" charset="0"/>
              </a:rPr>
              <a:t> a</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Tìm</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hiểu</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nội</a:t>
            </a:r>
            <a:r>
              <a:rPr lang="en-US" sz="2800" b="1" i="1" u="sng" dirty="0" smtClean="0">
                <a:solidFill>
                  <a:srgbClr val="C00000"/>
                </a:solidFill>
                <a:latin typeface="Arial" pitchFamily="34" charset="0"/>
                <a:cs typeface="Arial" pitchFamily="34" charset="0"/>
              </a:rPr>
              <a:t> dung </a:t>
            </a:r>
            <a:r>
              <a:rPr lang="en-US" sz="2800" b="1" i="1" u="sng" dirty="0" err="1" smtClean="0">
                <a:solidFill>
                  <a:srgbClr val="C00000"/>
                </a:solidFill>
                <a:latin typeface="Arial" pitchFamily="34" charset="0"/>
                <a:cs typeface="Arial" pitchFamily="34" charset="0"/>
              </a:rPr>
              <a:t>chủ</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đề</a:t>
            </a:r>
            <a:r>
              <a:rPr lang="en-US" sz="2800" b="1" i="1" u="sng" dirty="0" smtClean="0">
                <a:solidFill>
                  <a:srgbClr val="C00000"/>
                </a:solidFill>
                <a:latin typeface="Arial" pitchFamily="34" charset="0"/>
                <a:cs typeface="Arial" pitchFamily="34" charset="0"/>
              </a:rPr>
              <a:t> qua </a:t>
            </a:r>
            <a:r>
              <a:rPr lang="en-US" sz="2800" b="1" i="1" u="sng" dirty="0" err="1" smtClean="0">
                <a:solidFill>
                  <a:srgbClr val="C00000"/>
                </a:solidFill>
                <a:latin typeface="Arial" pitchFamily="34" charset="0"/>
                <a:cs typeface="Arial" pitchFamily="34" charset="0"/>
              </a:rPr>
              <a:t>trải</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nghiệm</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thực</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tế</a:t>
            </a:r>
            <a:r>
              <a:rPr lang="en-US" sz="2800" b="1" i="1" u="sng" dirty="0" smtClean="0">
                <a:solidFill>
                  <a:srgbClr val="C00000"/>
                </a:solidFill>
                <a:latin typeface="Arial" pitchFamily="34" charset="0"/>
                <a:cs typeface="Arial" pitchFamily="34" charset="0"/>
              </a:rPr>
              <a:t>:</a:t>
            </a:r>
          </a:p>
          <a:p>
            <a:pPr marL="514350" indent="-514350">
              <a:buNone/>
            </a:pPr>
            <a:r>
              <a:rPr lang="en-US" sz="2800" b="1" smtClean="0">
                <a:solidFill>
                  <a:srgbClr val="002060"/>
                </a:solidFill>
                <a:latin typeface="Arial" pitchFamily="34" charset="0"/>
                <a:cs typeface="Arial" pitchFamily="34" charset="0"/>
              </a:rPr>
              <a:t>                  - Quan sát ảnh chụp</a:t>
            </a:r>
            <a:endParaRPr lang="en-US" sz="2800" b="1" dirty="0">
              <a:solidFill>
                <a:srgbClr val="002060"/>
              </a:solidFill>
              <a:latin typeface="Arial" pitchFamily="34" charset="0"/>
              <a:cs typeface="Arial" pitchFamily="34" charset="0"/>
            </a:endParaRPr>
          </a:p>
        </p:txBody>
      </p:sp>
      <p:sp>
        <p:nvSpPr>
          <p:cNvPr id="9" name="TextBox 8"/>
          <p:cNvSpPr txBox="1"/>
          <p:nvPr/>
        </p:nvSpPr>
        <p:spPr>
          <a:xfrm>
            <a:off x="3429000" y="609600"/>
            <a:ext cx="2438400" cy="523220"/>
          </a:xfrm>
          <a:prstGeom prst="rect">
            <a:avLst/>
          </a:prstGeom>
          <a:noFill/>
        </p:spPr>
        <p:txBody>
          <a:bodyPr wrap="square" rtlCol="0">
            <a:spAutoFit/>
          </a:bodyPr>
          <a:lstStyle/>
          <a:p>
            <a:pPr algn="ctr"/>
            <a:endParaRPr lang="en-US" sz="2800" b="1" dirty="0">
              <a:latin typeface="Arial" pitchFamily="34" charset="0"/>
              <a:cs typeface="Arial" pitchFamily="34" charset="0"/>
            </a:endParaRPr>
          </a:p>
        </p:txBody>
      </p:sp>
      <p:sp>
        <p:nvSpPr>
          <p:cNvPr id="10" name="TextBox 9"/>
          <p:cNvSpPr txBox="1"/>
          <p:nvPr/>
        </p:nvSpPr>
        <p:spPr>
          <a:xfrm>
            <a:off x="0" y="1295400"/>
            <a:ext cx="914400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b="1" dirty="0" err="1" smtClean="0">
                <a:solidFill>
                  <a:srgbClr val="0000CC"/>
                </a:solidFill>
                <a:latin typeface="Arial" pitchFamily="34" charset="0"/>
                <a:cs typeface="Arial" pitchFamily="34" charset="0"/>
              </a:rPr>
              <a:t>CHỦ</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ĐỀ</a:t>
            </a:r>
            <a:r>
              <a:rPr lang="en-US" sz="3200" b="1" dirty="0" smtClean="0">
                <a:solidFill>
                  <a:srgbClr val="0000CC"/>
                </a:solidFill>
                <a:latin typeface="Arial" pitchFamily="34" charset="0"/>
                <a:cs typeface="Arial" pitchFamily="34" charset="0"/>
              </a:rPr>
              <a:t> 5: </a:t>
            </a:r>
            <a:r>
              <a:rPr lang="en-US" sz="3200" b="1" err="1" smtClean="0">
                <a:solidFill>
                  <a:srgbClr val="0000CC"/>
                </a:solidFill>
                <a:latin typeface="Arial" pitchFamily="34" charset="0"/>
                <a:cs typeface="Arial" pitchFamily="34" charset="0"/>
              </a:rPr>
              <a:t>TRƯỜNG</a:t>
            </a:r>
            <a:r>
              <a:rPr lang="en-US" sz="3200" b="1" smtClean="0">
                <a:solidFill>
                  <a:srgbClr val="0000CC"/>
                </a:solidFill>
                <a:latin typeface="Arial" pitchFamily="34" charset="0"/>
                <a:cs typeface="Arial" pitchFamily="34" charset="0"/>
              </a:rPr>
              <a:t> EM</a:t>
            </a:r>
            <a:r>
              <a:rPr lang="vi-VN" sz="3200" b="1" smtClean="0">
                <a:solidFill>
                  <a:srgbClr val="0000CC"/>
                </a:solidFill>
                <a:latin typeface="Arial" pitchFamily="34" charset="0"/>
                <a:cs typeface="Arial" pitchFamily="34" charset="0"/>
              </a:rPr>
              <a:t>  ( T</a:t>
            </a:r>
            <a:r>
              <a:rPr lang="en-US" sz="3200" b="1" smtClean="0">
                <a:solidFill>
                  <a:srgbClr val="0000CC"/>
                </a:solidFill>
                <a:latin typeface="Arial" pitchFamily="34" charset="0"/>
                <a:cs typeface="Arial" pitchFamily="34" charset="0"/>
              </a:rPr>
              <a:t>iết 1)</a:t>
            </a:r>
          </a:p>
          <a:p>
            <a:pPr algn="ctr"/>
            <a:endParaRPr lang="en-US" sz="1100" b="1" dirty="0">
              <a:solidFill>
                <a:srgbClr val="0000CC"/>
              </a:solidFill>
              <a:latin typeface="Arial" pitchFamily="34" charset="0"/>
              <a:cs typeface="Arial" pitchFamily="34" charset="0"/>
            </a:endParaRPr>
          </a:p>
        </p:txBody>
      </p:sp>
      <p:sp>
        <p:nvSpPr>
          <p:cNvPr id="6" name="TextBox 5"/>
          <p:cNvSpPr txBox="1"/>
          <p:nvPr/>
        </p:nvSpPr>
        <p:spPr>
          <a:xfrm>
            <a:off x="0" y="2438400"/>
            <a:ext cx="3505200" cy="523220"/>
          </a:xfrm>
          <a:prstGeom prst="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b="1" u="sng" smtClean="0">
                <a:solidFill>
                  <a:schemeClr val="tx1"/>
                </a:solidFill>
                <a:latin typeface="Arial" pitchFamily="34" charset="0"/>
                <a:cs typeface="Arial" pitchFamily="34" charset="0"/>
              </a:rPr>
              <a:t>1. Tìm hiểu bài</a:t>
            </a:r>
            <a:endParaRPr lang="en-US" sz="28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anim calcmode="discrete" valueType="clr">
                                      <p:cBhvr override="childStyle">
                                        <p:cTn id="14"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bg/>
                                          </p:spTgt>
                                        </p:tgtEl>
                                        <p:attrNameLst>
                                          <p:attrName>fillcolor</p:attrName>
                                        </p:attrNameLst>
                                      </p:cBhvr>
                                      <p:tavLst>
                                        <p:tav tm="0">
                                          <p:val>
                                            <p:clrVal>
                                              <a:schemeClr val="accent2"/>
                                            </p:clrVal>
                                          </p:val>
                                        </p:tav>
                                        <p:tav tm="50000">
                                          <p:val>
                                            <p:clrVal>
                                              <a:schemeClr val="hlink"/>
                                            </p:clrVal>
                                          </p:val>
                                        </p:tav>
                                      </p:tavLst>
                                    </p:anim>
                                    <p:set>
                                      <p:cBhvr>
                                        <p:cTn id="16" dur="80"/>
                                        <p:tgtEl>
                                          <p:spTgt spid="3">
                                            <p:bg/>
                                          </p:spTgt>
                                        </p:tgtEl>
                                        <p:attrNameLst>
                                          <p:attrName>fill.type</p:attrName>
                                        </p:attrNameLst>
                                      </p:cBhvr>
                                      <p:to>
                                        <p:strVal val="solid"/>
                                      </p:to>
                                    </p:set>
                                  </p:childTnLst>
                                </p:cTn>
                              </p:par>
                            </p:childTnLst>
                          </p:cTn>
                        </p:par>
                        <p:par>
                          <p:cTn id="17" fill="hold">
                            <p:stCondLst>
                              <p:cond delay="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par>
                          <p:cTn id="23" fill="hold">
                            <p:stCondLst>
                              <p:cond delay="176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0"/>
            <a:ext cx="9144000" cy="1200329"/>
          </a:xfrm>
          <a:prstGeom prst="rect">
            <a:avLst/>
          </a:prstGeom>
          <a:solidFill>
            <a:srgbClr val="00B0F0"/>
          </a:solidFill>
        </p:spPr>
        <p:txBody>
          <a:bodyPr wrap="square">
            <a:spAutoFit/>
          </a:bodyPr>
          <a:lstStyle/>
          <a:p>
            <a:pPr algn="just"/>
            <a:r>
              <a:rPr lang="en-US" sz="2400" smtClean="0">
                <a:solidFill>
                  <a:srgbClr val="002060"/>
                </a:solidFill>
                <a:latin typeface="Arial" pitchFamily="34" charset="0"/>
                <a:cs typeface="Arial" pitchFamily="34" charset="0"/>
              </a:rPr>
              <a:t>- </a:t>
            </a:r>
            <a:r>
              <a:rPr lang="en-US" sz="2400" b="1" smtClean="0">
                <a:solidFill>
                  <a:srgbClr val="002060"/>
                </a:solidFill>
                <a:latin typeface="Arial" pitchFamily="34" charset="0"/>
                <a:cs typeface="Arial" pitchFamily="34" charset="0"/>
              </a:rPr>
              <a:t>Quang cảnh trường em như thế nào? </a:t>
            </a:r>
          </a:p>
          <a:p>
            <a:pPr algn="just">
              <a:buFontTx/>
              <a:buChar char="-"/>
            </a:pPr>
            <a:r>
              <a:rPr lang="en-US" sz="2400" b="1" smtClean="0">
                <a:solidFill>
                  <a:srgbClr val="002060"/>
                </a:solidFill>
                <a:latin typeface="Arial" pitchFamily="34" charset="0"/>
                <a:cs typeface="Arial" pitchFamily="34" charset="0"/>
              </a:rPr>
              <a:t> Những hoạt động gì thường diễn ra trong trường?</a:t>
            </a:r>
          </a:p>
          <a:p>
            <a:pPr algn="just">
              <a:buFontTx/>
              <a:buChar char="-"/>
            </a:pPr>
            <a:endParaRPr lang="en-US" sz="2400">
              <a:latin typeface="Arial" pitchFamily="34" charset="0"/>
              <a:cs typeface="Arial" pitchFamily="34" charset="0"/>
            </a:endParaRPr>
          </a:p>
        </p:txBody>
      </p:sp>
      <p:pic>
        <p:nvPicPr>
          <p:cNvPr id="7" name="Picture 6" descr="IMG20161108072505.jpg"/>
          <p:cNvPicPr>
            <a:picLocks noChangeAspect="1"/>
          </p:cNvPicPr>
          <p:nvPr/>
        </p:nvPicPr>
        <p:blipFill>
          <a:blip r:embed="rId2" cstate="print"/>
          <a:stretch>
            <a:fillRect/>
          </a:stretch>
        </p:blipFill>
        <p:spPr>
          <a:xfrm>
            <a:off x="4714876" y="2714620"/>
            <a:ext cx="2819400" cy="2133600"/>
          </a:xfrm>
          <a:prstGeom prst="rect">
            <a:avLst/>
          </a:prstGeom>
        </p:spPr>
      </p:pic>
      <p:pic>
        <p:nvPicPr>
          <p:cNvPr id="8" name="Picture 7" descr="IMG20161108080942.jpg"/>
          <p:cNvPicPr>
            <a:picLocks noChangeAspect="1"/>
          </p:cNvPicPr>
          <p:nvPr/>
        </p:nvPicPr>
        <p:blipFill>
          <a:blip r:embed="rId3" cstate="print"/>
          <a:stretch>
            <a:fillRect/>
          </a:stretch>
        </p:blipFill>
        <p:spPr>
          <a:xfrm>
            <a:off x="785786" y="2786058"/>
            <a:ext cx="3048000" cy="2110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22098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Quang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cảnh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trường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học</a:t>
            </a:r>
            <a:r>
              <a:rPr lang="en-US" sz="2400" b="1" smtClean="0">
                <a:solidFill>
                  <a:srgbClr val="FF0000"/>
                </a:solidFill>
                <a:latin typeface="Arial" pitchFamily="34" charset="0"/>
                <a:cs typeface="Arial" pitchFamily="34" charset="0"/>
              </a:rPr>
              <a:t>: </a:t>
            </a:r>
          </a:p>
          <a:p>
            <a:pPr>
              <a:buNone/>
            </a:pPr>
            <a:r>
              <a:rPr lang="en-US" sz="2400" b="1" smtClean="0">
                <a:latin typeface="Arial" pitchFamily="34" charset="0"/>
                <a:cs typeface="Arial" pitchFamily="34" charset="0"/>
              </a:rPr>
              <a:t>+ Cổng trường có biển ghi tên trường…</a:t>
            </a:r>
          </a:p>
          <a:p>
            <a:pPr>
              <a:buNone/>
            </a:pPr>
            <a:r>
              <a:rPr lang="en-US" sz="2400" b="1" smtClean="0">
                <a:latin typeface="Arial" pitchFamily="34" charset="0"/>
                <a:cs typeface="Arial" pitchFamily="34" charset="0"/>
              </a:rPr>
              <a:t>+ </a:t>
            </a:r>
            <a:r>
              <a:rPr lang="en-US" sz="2400" b="1" dirty="0" err="1" smtClean="0">
                <a:latin typeface="Arial" pitchFamily="34" charset="0"/>
                <a:cs typeface="Arial" pitchFamily="34" charset="0"/>
              </a:rPr>
              <a:t>Sân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trường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cột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cờ</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cây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xanh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bồn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hoa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đá</a:t>
            </a:r>
            <a:r>
              <a:rPr lang="en-US" sz="2400" b="1" dirty="0" smtClean="0">
                <a:latin typeface="Arial" pitchFamily="34" charset="0"/>
                <a:cs typeface="Arial" pitchFamily="34" charset="0"/>
              </a:rPr>
              <a:t>,…</a:t>
            </a:r>
          </a:p>
          <a:p>
            <a:pPr>
              <a:buNone/>
            </a:pP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học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trong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bàn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bục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viết</a:t>
            </a:r>
            <a:r>
              <a:rPr lang="en-US" sz="2400" b="1" dirty="0" smtClean="0">
                <a:latin typeface="Arial" pitchFamily="34" charset="0"/>
                <a:cs typeface="Arial" pitchFamily="34" charset="0"/>
              </a:rPr>
              <a:t>…</a:t>
            </a:r>
          </a:p>
          <a:p>
            <a:pPr>
              <a:buNone/>
            </a:pPr>
            <a:endParaRPr lang="en-US" sz="2400" b="1" dirty="0">
              <a:latin typeface="Arial" pitchFamily="34" charset="0"/>
              <a:cs typeface="Arial" pitchFamily="34" charset="0"/>
            </a:endParaRPr>
          </a:p>
        </p:txBody>
      </p:sp>
      <p:pic>
        <p:nvPicPr>
          <p:cNvPr id="6" name="Picture 5" descr="IMG20161108080942.jpg"/>
          <p:cNvPicPr>
            <a:picLocks noChangeAspect="1"/>
          </p:cNvPicPr>
          <p:nvPr/>
        </p:nvPicPr>
        <p:blipFill>
          <a:blip r:embed="rId4" cstate="print"/>
          <a:stretch>
            <a:fillRect/>
          </a:stretch>
        </p:blipFill>
        <p:spPr>
          <a:xfrm>
            <a:off x="1143000" y="2209800"/>
            <a:ext cx="3505200" cy="2350546"/>
          </a:xfrm>
          <a:prstGeom prst="rect">
            <a:avLst/>
          </a:prstGeom>
        </p:spPr>
      </p:pic>
      <p:pic>
        <p:nvPicPr>
          <p:cNvPr id="10" name="Picture 9" descr="IMG20161108074958.jpg"/>
          <p:cNvPicPr>
            <a:picLocks noChangeAspect="1"/>
          </p:cNvPicPr>
          <p:nvPr/>
        </p:nvPicPr>
        <p:blipFill>
          <a:blip r:embed="rId5" cstate="print"/>
          <a:stretch>
            <a:fillRect/>
          </a:stretch>
        </p:blipFill>
        <p:spPr>
          <a:xfrm>
            <a:off x="5181600" y="2286000"/>
            <a:ext cx="3505200" cy="2350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8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0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33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par>
                          <p:cTn id="28" fill="hold">
                            <p:stCondLst>
                              <p:cond delay="49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610600" cy="2819400"/>
          </a:xfrm>
        </p:spPr>
        <p:style>
          <a:lnRef idx="1">
            <a:schemeClr val="accent2"/>
          </a:lnRef>
          <a:fillRef idx="2">
            <a:schemeClr val="accent2"/>
          </a:fillRef>
          <a:effectRef idx="1">
            <a:schemeClr val="accent2"/>
          </a:effectRef>
          <a:fontRef idx="minor">
            <a:schemeClr val="dk1"/>
          </a:fontRef>
        </p:style>
        <p:txBody>
          <a:bodyPr>
            <a:noAutofit/>
          </a:bodyPr>
          <a:lstStyle/>
          <a:p>
            <a:pPr algn="just">
              <a:buNone/>
            </a:pPr>
            <a:r>
              <a:rPr lang="en-US" sz="2800" b="1" smtClean="0">
                <a:latin typeface="Arial" pitchFamily="34" charset="0"/>
                <a:cs typeface="Arial" pitchFamily="34" charset="0"/>
              </a:rPr>
              <a:t>? Em đã tham gia các hoạt động nào trong trường ?</a:t>
            </a:r>
          </a:p>
          <a:p>
            <a:pPr algn="just">
              <a:buNone/>
            </a:pPr>
            <a:r>
              <a:rPr lang="en-US" sz="2800" b="1" smtClean="0">
                <a:latin typeface="Arial" pitchFamily="34" charset="0"/>
                <a:cs typeface="Arial" pitchFamily="34" charset="0"/>
              </a:rPr>
              <a:t>? Hoạt động nào làm em nhớ nhất ?</a:t>
            </a:r>
          </a:p>
          <a:p>
            <a:pPr algn="just">
              <a:buNone/>
            </a:pPr>
            <a:r>
              <a:rPr lang="en-US" sz="2800" b="1" smtClean="0">
                <a:latin typeface="Arial" pitchFamily="34" charset="0"/>
                <a:cs typeface="Arial" pitchFamily="34" charset="0"/>
              </a:rPr>
              <a:t>? Quang cảnh trường em lúc đó có gì khác so với ngày bình thường ?</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anim calcmode="discrete" valueType="clr">
                                      <p:cBhvr override="childStyle">
                                        <p:cTn id="7"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bg/>
                                          </p:spTgt>
                                        </p:tgtEl>
                                        <p:attrNameLst>
                                          <p:attrName>fillcolor</p:attrName>
                                        </p:attrNameLst>
                                      </p:cBhvr>
                                      <p:tavLst>
                                        <p:tav tm="0">
                                          <p:val>
                                            <p:clrVal>
                                              <a:schemeClr val="accent2"/>
                                            </p:clrVal>
                                          </p:val>
                                        </p:tav>
                                        <p:tav tm="50000">
                                          <p:val>
                                            <p:clrVal>
                                              <a:schemeClr val="hlink"/>
                                            </p:clrVal>
                                          </p:val>
                                        </p:tav>
                                      </p:tavLst>
                                    </p:anim>
                                    <p:set>
                                      <p:cBhvr>
                                        <p:cTn id="9" dur="80"/>
                                        <p:tgtEl>
                                          <p:spTgt spid="3">
                                            <p:bg/>
                                          </p:spTgt>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16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26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2286000"/>
          </a:xfrm>
          <a:solidFill>
            <a:srgbClr val="99CCFF"/>
          </a:solidFill>
        </p:spPr>
        <p:style>
          <a:lnRef idx="0">
            <a:schemeClr val="accent5"/>
          </a:lnRef>
          <a:fillRef idx="3">
            <a:schemeClr val="accent5"/>
          </a:fillRef>
          <a:effectRef idx="3">
            <a:schemeClr val="accent5"/>
          </a:effectRef>
          <a:fontRef idx="minor">
            <a:schemeClr val="lt1"/>
          </a:fontRef>
        </p:style>
        <p:txBody>
          <a:bodyPr>
            <a:noAutofit/>
          </a:bodyPr>
          <a:lstStyle/>
          <a:p>
            <a:pPr algn="just">
              <a:lnSpc>
                <a:spcPct val="150000"/>
              </a:lnSpc>
            </a:pPr>
            <a:r>
              <a:rPr lang="en-US" sz="2000" b="1" u="sng" err="1" smtClean="0">
                <a:solidFill>
                  <a:srgbClr val="FF0000"/>
                </a:solidFill>
                <a:latin typeface="Arial" pitchFamily="34" charset="0"/>
                <a:cs typeface="Arial" pitchFamily="34" charset="0"/>
              </a:rPr>
              <a:t>Các</a:t>
            </a:r>
            <a:r>
              <a:rPr lang="en-US" sz="2000" b="1" u="sng" smtClean="0">
                <a:solidFill>
                  <a:srgbClr val="FF0000"/>
                </a:solidFill>
                <a:latin typeface="Arial" pitchFamily="34" charset="0"/>
                <a:cs typeface="Arial" pitchFamily="34" charset="0"/>
              </a:rPr>
              <a:t> hoạt  </a:t>
            </a:r>
            <a:r>
              <a:rPr lang="en-US" sz="2000" b="1" u="sng" dirty="0" err="1" smtClean="0">
                <a:solidFill>
                  <a:srgbClr val="FF0000"/>
                </a:solidFill>
                <a:latin typeface="Arial" pitchFamily="34" charset="0"/>
                <a:cs typeface="Arial" pitchFamily="34" charset="0"/>
              </a:rPr>
              <a:t>động</a:t>
            </a:r>
            <a:r>
              <a:rPr lang="en-US" sz="2000" b="1" u="sng" dirty="0" smtClean="0">
                <a:solidFill>
                  <a:srgbClr val="FF0000"/>
                </a:solidFill>
                <a:latin typeface="Arial" pitchFamily="34" charset="0"/>
                <a:cs typeface="Arial" pitchFamily="34" charset="0"/>
              </a:rPr>
              <a:t> ở </a:t>
            </a:r>
            <a:r>
              <a:rPr lang="en-US" sz="2000" b="1" u="sng" dirty="0" err="1" smtClean="0">
                <a:solidFill>
                  <a:srgbClr val="FF0000"/>
                </a:solidFill>
                <a:latin typeface="Arial" pitchFamily="34" charset="0"/>
                <a:cs typeface="Arial" pitchFamily="34" charset="0"/>
              </a:rPr>
              <a:t>trường</a:t>
            </a:r>
            <a:r>
              <a:rPr lang="en-US" sz="2000" b="1" u="sng" smtClean="0">
                <a:solidFill>
                  <a:srgbClr val="FF0000"/>
                </a:solidFill>
                <a:latin typeface="Arial" pitchFamily="34" charset="0"/>
                <a:cs typeface="Arial" pitchFamily="34" charset="0"/>
              </a:rPr>
              <a:t>:  </a:t>
            </a:r>
          </a:p>
          <a:p>
            <a:pPr algn="just">
              <a:lnSpc>
                <a:spcPct val="150000"/>
              </a:lnSpc>
              <a:buNone/>
            </a:pPr>
            <a:r>
              <a:rPr lang="en-US" sz="2000" b="1" smtClean="0">
                <a:solidFill>
                  <a:srgbClr val="FF0000"/>
                </a:solidFill>
                <a:latin typeface="Arial" pitchFamily="34" charset="0"/>
                <a:cs typeface="Arial" pitchFamily="34" charset="0"/>
              </a:rPr>
              <a:t>     </a:t>
            </a:r>
            <a:r>
              <a:rPr lang="en-US" sz="2000" b="1" smtClean="0">
                <a:solidFill>
                  <a:schemeClr val="tx1"/>
                </a:solidFill>
                <a:latin typeface="Arial" pitchFamily="34" charset="0"/>
                <a:cs typeface="Arial" pitchFamily="34" charset="0"/>
              </a:rPr>
              <a:t>+ Hoạt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diễn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ra</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hàng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ngày</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dạy</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và</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học</a:t>
            </a:r>
            <a:r>
              <a:rPr lang="en-US" sz="2000" b="1" dirty="0" smtClean="0">
                <a:solidFill>
                  <a:schemeClr val="tx1"/>
                </a:solidFill>
                <a:latin typeface="Arial" pitchFamily="34" charset="0"/>
                <a:cs typeface="Arial" pitchFamily="34" charset="0"/>
              </a:rPr>
              <a:t>, </a:t>
            </a:r>
            <a:r>
              <a:rPr lang="en-US" sz="2000" b="1" err="1" smtClean="0">
                <a:solidFill>
                  <a:schemeClr val="tx1"/>
                </a:solidFill>
                <a:latin typeface="Arial" pitchFamily="34" charset="0"/>
                <a:cs typeface="Arial" pitchFamily="34" charset="0"/>
              </a:rPr>
              <a:t>vui</a:t>
            </a:r>
            <a:r>
              <a:rPr lang="en-US" sz="2000" b="1" smtClean="0">
                <a:solidFill>
                  <a:schemeClr val="tx1"/>
                </a:solidFill>
                <a:latin typeface="Arial" pitchFamily="34" charset="0"/>
                <a:cs typeface="Arial" pitchFamily="34" charset="0"/>
              </a:rPr>
              <a:t> chơi….)</a:t>
            </a:r>
          </a:p>
          <a:p>
            <a:pPr algn="just">
              <a:lnSpc>
                <a:spcPct val="150000"/>
              </a:lnSpc>
              <a:buNone/>
            </a:pPr>
            <a:r>
              <a:rPr lang="en-US" sz="2000" b="1" smtClean="0">
                <a:solidFill>
                  <a:schemeClr val="tx1"/>
                </a:solidFill>
                <a:latin typeface="Arial" pitchFamily="34" charset="0"/>
                <a:cs typeface="Arial" pitchFamily="34" charset="0"/>
              </a:rPr>
              <a:t>     + Hoạt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trong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các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sự</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kiện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lễ</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Khai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giảng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lễ</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chào</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cờ</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hội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thi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văn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nghệ</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hoặc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các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hoạt</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ngoại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khóa</a:t>
            </a:r>
            <a:r>
              <a:rPr lang="en-US" sz="2000" b="1" dirty="0" smtClean="0">
                <a:solidFill>
                  <a:schemeClr val="tx1"/>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1143000" y="2362200"/>
            <a:ext cx="2971800" cy="1913805"/>
          </a:xfrm>
          <a:prstGeom prst="rect">
            <a:avLst/>
          </a:prstGeom>
          <a:noFill/>
          <a:ln w="9525">
            <a:noFill/>
            <a:miter lim="800000"/>
            <a:headEnd/>
            <a:tailEnd/>
          </a:ln>
          <a:effectLst/>
        </p:spPr>
      </p:pic>
      <p:pic>
        <p:nvPicPr>
          <p:cNvPr id="5" name="Picture 4" descr="IMG20161108072505.jpg"/>
          <p:cNvPicPr>
            <a:picLocks noChangeAspect="1"/>
          </p:cNvPicPr>
          <p:nvPr/>
        </p:nvPicPr>
        <p:blipFill>
          <a:blip r:embed="rId5" cstate="print"/>
          <a:stretch>
            <a:fillRect/>
          </a:stretch>
        </p:blipFill>
        <p:spPr>
          <a:xfrm>
            <a:off x="4876800" y="2286000"/>
            <a:ext cx="3200400" cy="2049341"/>
          </a:xfrm>
          <a:prstGeom prst="rect">
            <a:avLst/>
          </a:prstGeom>
        </p:spPr>
      </p:pic>
      <p:pic>
        <p:nvPicPr>
          <p:cNvPr id="6" name="Picture 5" descr="IMG20161108080942.jpg"/>
          <p:cNvPicPr>
            <a:picLocks noChangeAspect="1"/>
          </p:cNvPicPr>
          <p:nvPr/>
        </p:nvPicPr>
        <p:blipFill>
          <a:blip r:embed="rId6" cstate="print"/>
          <a:stretch>
            <a:fillRect/>
          </a:stretch>
        </p:blipFill>
        <p:spPr>
          <a:xfrm>
            <a:off x="1142999" y="152400"/>
            <a:ext cx="2971801" cy="1981200"/>
          </a:xfrm>
          <a:prstGeom prst="rect">
            <a:avLst/>
          </a:prstGeom>
        </p:spPr>
      </p:pic>
      <p:pic>
        <p:nvPicPr>
          <p:cNvPr id="3074" name="Picture 2"/>
          <p:cNvPicPr>
            <a:picLocks noChangeAspect="1" noChangeArrowheads="1"/>
          </p:cNvPicPr>
          <p:nvPr/>
        </p:nvPicPr>
        <p:blipFill>
          <a:blip r:embed="rId7" cstate="print"/>
          <a:srcRect/>
          <a:stretch>
            <a:fillRect/>
          </a:stretch>
        </p:blipFill>
        <p:spPr bwMode="auto">
          <a:xfrm>
            <a:off x="4876800" y="228600"/>
            <a:ext cx="3143250"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par>
                          <p:cTn id="23" fill="hold">
                            <p:stCondLst>
                              <p:cond delay="13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par>
                          <p:cTn id="29" fill="hold">
                            <p:stCondLst>
                              <p:cond delay="306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76833" name="Picture 33"/>
          <p:cNvPicPr>
            <a:picLocks noChangeAspect="1" noChangeArrowheads="1"/>
          </p:cNvPicPr>
          <p:nvPr/>
        </p:nvPicPr>
        <p:blipFill>
          <a:blip r:embed="rId3" cstate="print">
            <a:lum bright="-6000" contrast="54000"/>
          </a:blip>
          <a:srcRect/>
          <a:stretch>
            <a:fillRect/>
          </a:stretch>
        </p:blipFill>
        <p:spPr bwMode="auto">
          <a:xfrm>
            <a:off x="5029200" y="2971801"/>
            <a:ext cx="3733800" cy="2209800"/>
          </a:xfrm>
          <a:prstGeom prst="rect">
            <a:avLst/>
          </a:prstGeom>
          <a:noFill/>
          <a:ln w="28575">
            <a:solidFill>
              <a:schemeClr val="tx1"/>
            </a:solidFill>
            <a:miter lim="800000"/>
            <a:headEnd/>
            <a:tailEnd/>
          </a:ln>
          <a:effectLst/>
        </p:spPr>
      </p:pic>
      <p:pic>
        <p:nvPicPr>
          <p:cNvPr id="76834" name="Picture 34" descr="Untitled-1"/>
          <p:cNvPicPr>
            <a:picLocks noChangeAspect="1" noChangeArrowheads="1"/>
          </p:cNvPicPr>
          <p:nvPr/>
        </p:nvPicPr>
        <p:blipFill>
          <a:blip r:embed="rId4" cstate="print">
            <a:lum bright="18000"/>
          </a:blip>
          <a:srcRect t="6117" r="1625"/>
          <a:stretch>
            <a:fillRect/>
          </a:stretch>
        </p:blipFill>
        <p:spPr bwMode="auto">
          <a:xfrm>
            <a:off x="5029200" y="914401"/>
            <a:ext cx="3733800" cy="1904999"/>
          </a:xfrm>
          <a:prstGeom prst="rect">
            <a:avLst/>
          </a:prstGeom>
          <a:noFill/>
          <a:ln w="28575">
            <a:solidFill>
              <a:schemeClr val="tx1"/>
            </a:solidFill>
            <a:miter lim="800000"/>
            <a:headEnd/>
            <a:tailEnd/>
          </a:ln>
        </p:spPr>
      </p:pic>
      <p:pic>
        <p:nvPicPr>
          <p:cNvPr id="76835" name="Picture 35" descr="Tranh mau bot cua hoc sinh"/>
          <p:cNvPicPr>
            <a:picLocks noChangeAspect="1" noChangeArrowheads="1"/>
          </p:cNvPicPr>
          <p:nvPr/>
        </p:nvPicPr>
        <p:blipFill>
          <a:blip r:embed="rId5" cstate="print">
            <a:lum contrast="12000"/>
          </a:blip>
          <a:srcRect/>
          <a:stretch>
            <a:fillRect/>
          </a:stretch>
        </p:blipFill>
        <p:spPr bwMode="auto">
          <a:xfrm>
            <a:off x="838200" y="914400"/>
            <a:ext cx="3048000" cy="2047240"/>
          </a:xfrm>
          <a:prstGeom prst="rect">
            <a:avLst/>
          </a:prstGeom>
          <a:solidFill>
            <a:srgbClr val="000099"/>
          </a:solidFill>
          <a:ln w="28575">
            <a:solidFill>
              <a:schemeClr val="tx1"/>
            </a:solidFill>
            <a:miter lim="800000"/>
            <a:headEnd/>
            <a:tailEnd/>
          </a:ln>
        </p:spPr>
      </p:pic>
      <p:pic>
        <p:nvPicPr>
          <p:cNvPr id="76836" name="Picture 36"/>
          <p:cNvPicPr>
            <a:picLocks noChangeAspect="1" noChangeArrowheads="1"/>
          </p:cNvPicPr>
          <p:nvPr/>
        </p:nvPicPr>
        <p:blipFill>
          <a:blip r:embed="rId6" cstate="print">
            <a:lum bright="12000" contrast="48000"/>
          </a:blip>
          <a:srcRect t="5882" b="3922"/>
          <a:stretch>
            <a:fillRect/>
          </a:stretch>
        </p:blipFill>
        <p:spPr bwMode="auto">
          <a:xfrm>
            <a:off x="838200" y="3124200"/>
            <a:ext cx="3048000" cy="2099733"/>
          </a:xfrm>
          <a:prstGeom prst="rect">
            <a:avLst/>
          </a:prstGeom>
          <a:noFill/>
          <a:ln w="28575">
            <a:solidFill>
              <a:schemeClr val="tx1"/>
            </a:solidFill>
            <a:miter lim="800000"/>
            <a:headEnd/>
            <a:tailEnd/>
          </a:ln>
        </p:spPr>
      </p:pic>
      <p:sp>
        <p:nvSpPr>
          <p:cNvPr id="6" name="TextBox 5"/>
          <p:cNvSpPr txBox="1"/>
          <p:nvPr/>
        </p:nvSpPr>
        <p:spPr>
          <a:xfrm>
            <a:off x="762000" y="3048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i="1" u="sng" dirty="0" smtClean="0">
                <a:solidFill>
                  <a:srgbClr val="0000CC"/>
                </a:solidFill>
                <a:latin typeface="Times New Roman" pitchFamily="18" charset="0"/>
                <a:cs typeface="Times New Roman" pitchFamily="18" charset="0"/>
              </a:rPr>
              <a:t>b. </a:t>
            </a:r>
            <a:r>
              <a:rPr lang="en-US" sz="2800" b="1" i="1" u="sng" dirty="0" err="1" smtClean="0">
                <a:solidFill>
                  <a:srgbClr val="0000CC"/>
                </a:solidFill>
                <a:latin typeface="Times New Roman" pitchFamily="18" charset="0"/>
                <a:cs typeface="Times New Roman" pitchFamily="18" charset="0"/>
              </a:rPr>
              <a:t>Tìm</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hiểu</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cách</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thể</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hiện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chủ</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đề</a:t>
            </a:r>
            <a:r>
              <a:rPr lang="en-US" sz="2800" b="1" i="1" u="sng" dirty="0" smtClean="0">
                <a:solidFill>
                  <a:srgbClr val="0000CC"/>
                </a:solidFill>
                <a:latin typeface="Times New Roman" pitchFamily="18" charset="0"/>
                <a:cs typeface="Times New Roman" pitchFamily="18" charset="0"/>
              </a:rPr>
              <a:t> qua </a:t>
            </a:r>
            <a:r>
              <a:rPr lang="en-US" sz="2800" b="1" i="1" u="sng" dirty="0" err="1" smtClean="0">
                <a:solidFill>
                  <a:srgbClr val="0000CC"/>
                </a:solidFill>
                <a:latin typeface="Times New Roman" pitchFamily="18" charset="0"/>
                <a:cs typeface="Times New Roman" pitchFamily="18" charset="0"/>
              </a:rPr>
              <a:t>các</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sản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phẩm</a:t>
            </a:r>
            <a:endParaRPr lang="en-US" sz="2800" b="1" i="1" u="sng" dirty="0">
              <a:solidFill>
                <a:srgbClr val="0000CC"/>
              </a:solidFill>
              <a:latin typeface="Times New Roman" pitchFamily="18" charset="0"/>
              <a:cs typeface="Times New Roman" pitchFamily="18" charset="0"/>
            </a:endParaRPr>
          </a:p>
        </p:txBody>
      </p:sp>
      <p:sp>
        <p:nvSpPr>
          <p:cNvPr id="9" name="TextBox 8"/>
          <p:cNvSpPr txBox="1"/>
          <p:nvPr/>
        </p:nvSpPr>
        <p:spPr>
          <a:xfrm>
            <a:off x="0" y="5334000"/>
            <a:ext cx="9144000" cy="1323439"/>
          </a:xfrm>
          <a:prstGeom prst="rect">
            <a:avLst/>
          </a:prstGeom>
          <a:solidFill>
            <a:srgbClr val="FFC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000" b="1" smtClean="0">
                <a:solidFill>
                  <a:schemeClr val="tx1"/>
                </a:solidFill>
                <a:latin typeface="Arial" pitchFamily="34" charset="0"/>
                <a:cs typeface="Arial" pitchFamily="34" charset="0"/>
              </a:rPr>
              <a:t> Các bức tranh vẽ chủ đề gì ?</a:t>
            </a:r>
          </a:p>
          <a:p>
            <a:pPr algn="just">
              <a:buFontTx/>
              <a:buChar char="-"/>
            </a:pPr>
            <a:r>
              <a:rPr lang="en-US" sz="2000" b="1" smtClean="0">
                <a:solidFill>
                  <a:schemeClr val="tx1"/>
                </a:solidFill>
                <a:latin typeface="Arial" pitchFamily="34" charset="0"/>
                <a:cs typeface="Arial" pitchFamily="34" charset="0"/>
              </a:rPr>
              <a:t> Những bức tranh này thể hiện bằng hình thức 2D hay 3D ?</a:t>
            </a:r>
          </a:p>
          <a:p>
            <a:pPr algn="just">
              <a:buFontTx/>
              <a:buChar char="-"/>
            </a:pPr>
            <a:r>
              <a:rPr lang="en-US" sz="2000" b="1" smtClean="0">
                <a:solidFill>
                  <a:schemeClr val="tx1"/>
                </a:solidFill>
                <a:latin typeface="Arial" pitchFamily="34" charset="0"/>
                <a:cs typeface="Arial" pitchFamily="34" charset="0"/>
              </a:rPr>
              <a:t> Bố cục hợp lý chưa?</a:t>
            </a:r>
          </a:p>
          <a:p>
            <a:pPr algn="just">
              <a:buFontTx/>
              <a:buChar char="-"/>
            </a:pPr>
            <a:r>
              <a:rPr lang="en-US" sz="2000" b="1" smtClean="0">
                <a:solidFill>
                  <a:schemeClr val="tx1"/>
                </a:solidFill>
                <a:latin typeface="Arial" pitchFamily="34" charset="0"/>
                <a:cs typeface="Arial" pitchFamily="34" charset="0"/>
              </a:rPr>
              <a:t> Em có nhận xét gì về cách thể hiện màu trong những bức tranh ?</a:t>
            </a:r>
            <a:endParaRPr lang="en-US" sz="20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6835"/>
                                        </p:tgtEl>
                                        <p:attrNameLst>
                                          <p:attrName>style.visibility</p:attrName>
                                        </p:attrNameLst>
                                      </p:cBhvr>
                                      <p:to>
                                        <p:strVal val="visible"/>
                                      </p:to>
                                    </p:set>
                                    <p:animEffect transition="in" filter="diamond(in)">
                                      <p:cBhvr>
                                        <p:cTn id="7" dur="2000"/>
                                        <p:tgtEl>
                                          <p:spTgt spid="76835"/>
                                        </p:tgtEl>
                                      </p:cBhvr>
                                    </p:animEffect>
                                  </p:childTnLst>
                                </p:cTn>
                              </p:par>
                              <p:par>
                                <p:cTn id="8" presetID="8" presetClass="entr" presetSubtype="16" fill="hold" nodeType="withEffect">
                                  <p:stCondLst>
                                    <p:cond delay="0"/>
                                  </p:stCondLst>
                                  <p:childTnLst>
                                    <p:set>
                                      <p:cBhvr>
                                        <p:cTn id="9" dur="1" fill="hold">
                                          <p:stCondLst>
                                            <p:cond delay="0"/>
                                          </p:stCondLst>
                                        </p:cTn>
                                        <p:tgtEl>
                                          <p:spTgt spid="76834"/>
                                        </p:tgtEl>
                                        <p:attrNameLst>
                                          <p:attrName>style.visibility</p:attrName>
                                        </p:attrNameLst>
                                      </p:cBhvr>
                                      <p:to>
                                        <p:strVal val="visible"/>
                                      </p:to>
                                    </p:set>
                                    <p:animEffect transition="in" filter="diamond(in)">
                                      <p:cBhvr>
                                        <p:cTn id="10" dur="2000"/>
                                        <p:tgtEl>
                                          <p:spTgt spid="76834"/>
                                        </p:tgtEl>
                                      </p:cBhvr>
                                    </p:animEffect>
                                  </p:childTnLst>
                                </p:cTn>
                              </p:par>
                              <p:par>
                                <p:cTn id="11" presetID="8" presetClass="entr" presetSubtype="16" fill="hold" nodeType="withEffect">
                                  <p:stCondLst>
                                    <p:cond delay="0"/>
                                  </p:stCondLst>
                                  <p:childTnLst>
                                    <p:set>
                                      <p:cBhvr>
                                        <p:cTn id="12" dur="1" fill="hold">
                                          <p:stCondLst>
                                            <p:cond delay="0"/>
                                          </p:stCondLst>
                                        </p:cTn>
                                        <p:tgtEl>
                                          <p:spTgt spid="76836"/>
                                        </p:tgtEl>
                                        <p:attrNameLst>
                                          <p:attrName>style.visibility</p:attrName>
                                        </p:attrNameLst>
                                      </p:cBhvr>
                                      <p:to>
                                        <p:strVal val="visible"/>
                                      </p:to>
                                    </p:set>
                                    <p:animEffect transition="in" filter="diamond(in)">
                                      <p:cBhvr>
                                        <p:cTn id="13" dur="2000"/>
                                        <p:tgtEl>
                                          <p:spTgt spid="76836"/>
                                        </p:tgtEl>
                                      </p:cBhvr>
                                    </p:animEffect>
                                  </p:childTnLst>
                                </p:cTn>
                              </p:par>
                              <p:par>
                                <p:cTn id="14" presetID="8" presetClass="entr" presetSubtype="16" fill="hold" nodeType="withEffect">
                                  <p:stCondLst>
                                    <p:cond delay="0"/>
                                  </p:stCondLst>
                                  <p:childTnLst>
                                    <p:set>
                                      <p:cBhvr>
                                        <p:cTn id="15" dur="1" fill="hold">
                                          <p:stCondLst>
                                            <p:cond delay="0"/>
                                          </p:stCondLst>
                                        </p:cTn>
                                        <p:tgtEl>
                                          <p:spTgt spid="76833"/>
                                        </p:tgtEl>
                                        <p:attrNameLst>
                                          <p:attrName>style.visibility</p:attrName>
                                        </p:attrNameLst>
                                      </p:cBhvr>
                                      <p:to>
                                        <p:strVal val="visible"/>
                                      </p:to>
                                    </p:set>
                                    <p:animEffect transition="in" filter="diamond(in)">
                                      <p:cBhvr>
                                        <p:cTn id="16" dur="2000"/>
                                        <p:tgtEl>
                                          <p:spTgt spid="76833"/>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1"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8"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35"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42"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33" name="Picture 33"/>
          <p:cNvPicPr>
            <a:picLocks noChangeAspect="1" noChangeArrowheads="1"/>
          </p:cNvPicPr>
          <p:nvPr/>
        </p:nvPicPr>
        <p:blipFill>
          <a:blip r:embed="rId2" cstate="print">
            <a:lum bright="-6000" contrast="54000"/>
          </a:blip>
          <a:srcRect/>
          <a:stretch>
            <a:fillRect/>
          </a:stretch>
        </p:blipFill>
        <p:spPr bwMode="auto">
          <a:xfrm>
            <a:off x="5029200" y="3048000"/>
            <a:ext cx="3247053" cy="2209800"/>
          </a:xfrm>
          <a:prstGeom prst="rect">
            <a:avLst/>
          </a:prstGeom>
          <a:noFill/>
          <a:ln w="28575">
            <a:solidFill>
              <a:schemeClr val="tx1"/>
            </a:solidFill>
            <a:miter lim="800000"/>
            <a:headEnd/>
            <a:tailEnd/>
          </a:ln>
          <a:effectLst/>
        </p:spPr>
      </p:pic>
      <p:pic>
        <p:nvPicPr>
          <p:cNvPr id="76834" name="Picture 34" descr="Untitled-1"/>
          <p:cNvPicPr>
            <a:picLocks noChangeAspect="1" noChangeArrowheads="1"/>
          </p:cNvPicPr>
          <p:nvPr/>
        </p:nvPicPr>
        <p:blipFill>
          <a:blip r:embed="rId3" cstate="print">
            <a:lum bright="18000"/>
          </a:blip>
          <a:srcRect t="6117" r="1625"/>
          <a:stretch>
            <a:fillRect/>
          </a:stretch>
        </p:blipFill>
        <p:spPr bwMode="auto">
          <a:xfrm>
            <a:off x="5029200" y="914400"/>
            <a:ext cx="3276600" cy="1981199"/>
          </a:xfrm>
          <a:prstGeom prst="rect">
            <a:avLst/>
          </a:prstGeom>
          <a:noFill/>
          <a:ln w="28575">
            <a:solidFill>
              <a:schemeClr val="tx1"/>
            </a:solidFill>
            <a:miter lim="800000"/>
            <a:headEnd/>
            <a:tailEnd/>
          </a:ln>
        </p:spPr>
      </p:pic>
      <p:pic>
        <p:nvPicPr>
          <p:cNvPr id="76835" name="Picture 35" descr="Tranh mau bot cua hoc sinh"/>
          <p:cNvPicPr>
            <a:picLocks noChangeAspect="1" noChangeArrowheads="1"/>
          </p:cNvPicPr>
          <p:nvPr/>
        </p:nvPicPr>
        <p:blipFill>
          <a:blip r:embed="rId4" cstate="print">
            <a:lum contrast="12000"/>
          </a:blip>
          <a:srcRect/>
          <a:stretch>
            <a:fillRect/>
          </a:stretch>
        </p:blipFill>
        <p:spPr bwMode="auto">
          <a:xfrm>
            <a:off x="838200" y="914400"/>
            <a:ext cx="3048000" cy="2047240"/>
          </a:xfrm>
          <a:prstGeom prst="rect">
            <a:avLst/>
          </a:prstGeom>
          <a:solidFill>
            <a:srgbClr val="000099"/>
          </a:solidFill>
          <a:ln w="28575">
            <a:solidFill>
              <a:schemeClr val="tx1"/>
            </a:solidFill>
            <a:miter lim="800000"/>
            <a:headEnd/>
            <a:tailEnd/>
          </a:ln>
        </p:spPr>
      </p:pic>
      <p:pic>
        <p:nvPicPr>
          <p:cNvPr id="76836" name="Picture 36"/>
          <p:cNvPicPr>
            <a:picLocks noChangeAspect="1" noChangeArrowheads="1"/>
          </p:cNvPicPr>
          <p:nvPr/>
        </p:nvPicPr>
        <p:blipFill>
          <a:blip r:embed="rId5" cstate="print">
            <a:lum bright="12000" contrast="48000"/>
          </a:blip>
          <a:srcRect t="5882" b="3922"/>
          <a:stretch>
            <a:fillRect/>
          </a:stretch>
        </p:blipFill>
        <p:spPr bwMode="auto">
          <a:xfrm>
            <a:off x="838200" y="3124200"/>
            <a:ext cx="3048000" cy="2099733"/>
          </a:xfrm>
          <a:prstGeom prst="rect">
            <a:avLst/>
          </a:prstGeom>
          <a:noFill/>
          <a:ln w="28575">
            <a:solidFill>
              <a:schemeClr val="tx1"/>
            </a:solidFill>
            <a:miter lim="800000"/>
            <a:headEnd/>
            <a:tailEnd/>
          </a:ln>
        </p:spPr>
      </p:pic>
      <p:sp>
        <p:nvSpPr>
          <p:cNvPr id="6" name="TextBox 5"/>
          <p:cNvSpPr txBox="1"/>
          <p:nvPr/>
        </p:nvSpPr>
        <p:spPr>
          <a:xfrm>
            <a:off x="762000" y="3048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i="1" u="sng" dirty="0" smtClean="0">
                <a:solidFill>
                  <a:srgbClr val="0000CC"/>
                </a:solidFill>
                <a:latin typeface="Times New Roman" pitchFamily="18" charset="0"/>
                <a:cs typeface="Times New Roman" pitchFamily="18" charset="0"/>
              </a:rPr>
              <a:t>b. </a:t>
            </a:r>
            <a:r>
              <a:rPr lang="en-US" sz="2800" b="1" i="1" u="sng" dirty="0" err="1" smtClean="0">
                <a:solidFill>
                  <a:srgbClr val="0000CC"/>
                </a:solidFill>
                <a:latin typeface="Times New Roman" pitchFamily="18" charset="0"/>
                <a:cs typeface="Times New Roman" pitchFamily="18" charset="0"/>
              </a:rPr>
              <a:t>Tìm</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hiểu</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cách</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thể</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hiện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chủ</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đề</a:t>
            </a:r>
            <a:r>
              <a:rPr lang="en-US" sz="2800" b="1" i="1" u="sng" dirty="0" smtClean="0">
                <a:solidFill>
                  <a:srgbClr val="0000CC"/>
                </a:solidFill>
                <a:latin typeface="Times New Roman" pitchFamily="18" charset="0"/>
                <a:cs typeface="Times New Roman" pitchFamily="18" charset="0"/>
              </a:rPr>
              <a:t> qua </a:t>
            </a:r>
            <a:r>
              <a:rPr lang="en-US" sz="2800" b="1" i="1" u="sng" dirty="0" err="1" smtClean="0">
                <a:solidFill>
                  <a:srgbClr val="0000CC"/>
                </a:solidFill>
                <a:latin typeface="Times New Roman" pitchFamily="18" charset="0"/>
                <a:cs typeface="Times New Roman" pitchFamily="18" charset="0"/>
              </a:rPr>
              <a:t>các</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sản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phẩm</a:t>
            </a:r>
            <a:endParaRPr lang="en-US" sz="2800" b="1" i="1" u="sng" dirty="0">
              <a:solidFill>
                <a:srgbClr val="0000CC"/>
              </a:solidFill>
              <a:latin typeface="Times New Roman" pitchFamily="18" charset="0"/>
              <a:cs typeface="Times New Roman" pitchFamily="18" charset="0"/>
            </a:endParaRPr>
          </a:p>
        </p:txBody>
      </p:sp>
      <p:sp>
        <p:nvSpPr>
          <p:cNvPr id="9" name="TextBox 8"/>
          <p:cNvSpPr txBox="1"/>
          <p:nvPr/>
        </p:nvSpPr>
        <p:spPr>
          <a:xfrm>
            <a:off x="0" y="5334000"/>
            <a:ext cx="9144000" cy="1323439"/>
          </a:xfrm>
          <a:prstGeom prst="rect">
            <a:avLst/>
          </a:prstGeom>
          <a:solidFill>
            <a:srgbClr val="CCE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000" b="1" smtClean="0">
                <a:solidFill>
                  <a:srgbClr val="C00000"/>
                </a:solidFill>
                <a:latin typeface="Arial" pitchFamily="34" charset="0"/>
                <a:cs typeface="Arial" pitchFamily="34" charset="0"/>
              </a:rPr>
              <a:t> Đây là những bức tranh vẽ về chủ đề Trường em </a:t>
            </a:r>
          </a:p>
          <a:p>
            <a:pPr algn="just">
              <a:buFontTx/>
              <a:buChar char="-"/>
            </a:pPr>
            <a:r>
              <a:rPr lang="en-US" sz="2000" b="1" smtClean="0">
                <a:solidFill>
                  <a:srgbClr val="C00000"/>
                </a:solidFill>
                <a:latin typeface="Arial" pitchFamily="34" charset="0"/>
                <a:cs typeface="Arial" pitchFamily="34" charset="0"/>
              </a:rPr>
              <a:t> Tranh được thể hiện bằng hình thức vẽ 2D</a:t>
            </a:r>
          </a:p>
          <a:p>
            <a:pPr algn="just">
              <a:buFontTx/>
              <a:buChar char="-"/>
            </a:pPr>
            <a:r>
              <a:rPr lang="en-US" sz="2000" b="1" smtClean="0">
                <a:solidFill>
                  <a:srgbClr val="C00000"/>
                </a:solidFill>
                <a:latin typeface="Arial" pitchFamily="34" charset="0"/>
                <a:cs typeface="Arial" pitchFamily="34" charset="0"/>
              </a:rPr>
              <a:t> Các bức tranh đều có bố cục cân đối,  chặt chẽ. Màu sắc tươi sáng có đậm nhạt rõ ràng.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1104_094237.jpg"/>
          <p:cNvPicPr>
            <a:picLocks noChangeAspect="1"/>
          </p:cNvPicPr>
          <p:nvPr/>
        </p:nvPicPr>
        <p:blipFill>
          <a:blip r:embed="rId2" cstate="print"/>
          <a:stretch>
            <a:fillRect/>
          </a:stretch>
        </p:blipFill>
        <p:spPr>
          <a:xfrm>
            <a:off x="656897" y="2438400"/>
            <a:ext cx="3534103" cy="2862820"/>
          </a:xfrm>
          <a:prstGeom prst="rect">
            <a:avLst/>
          </a:prstGeom>
        </p:spPr>
      </p:pic>
      <p:pic>
        <p:nvPicPr>
          <p:cNvPr id="5" name="Picture 4" descr="20161104_094308.jpg"/>
          <p:cNvPicPr>
            <a:picLocks noChangeAspect="1"/>
          </p:cNvPicPr>
          <p:nvPr/>
        </p:nvPicPr>
        <p:blipFill>
          <a:blip r:embed="rId3" cstate="print"/>
          <a:stretch>
            <a:fillRect/>
          </a:stretch>
        </p:blipFill>
        <p:spPr>
          <a:xfrm>
            <a:off x="4800601" y="2383020"/>
            <a:ext cx="3844844" cy="2950979"/>
          </a:xfrm>
          <a:prstGeom prst="rect">
            <a:avLst/>
          </a:prstGeom>
        </p:spPr>
      </p:pic>
      <p:sp>
        <p:nvSpPr>
          <p:cNvPr id="6" name="Cloud 5"/>
          <p:cNvSpPr/>
          <p:nvPr/>
        </p:nvSpPr>
        <p:spPr>
          <a:xfrm>
            <a:off x="1371600" y="304800"/>
            <a:ext cx="6629400" cy="1371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609600"/>
            <a:ext cx="4876800" cy="646331"/>
          </a:xfrm>
          <a:prstGeom prst="rect">
            <a:avLst/>
          </a:prstGeom>
          <a:noFill/>
        </p:spPr>
        <p:txBody>
          <a:bodyPr wrap="square" rtlCol="0">
            <a:spAutoFit/>
          </a:bodyPr>
          <a:lstStyle/>
          <a:p>
            <a:r>
              <a:rPr lang="en-US" sz="3600" b="1" smtClean="0">
                <a:solidFill>
                  <a:srgbClr val="FF0000"/>
                </a:solidFill>
                <a:latin typeface="Arial" pitchFamily="34" charset="0"/>
                <a:cs typeface="Arial" pitchFamily="34" charset="0"/>
              </a:rPr>
              <a:t>Trò chơi ghép tranh</a:t>
            </a:r>
            <a:endParaRPr lang="en-US" sz="36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quot;/&gt;&lt;property id=&quot;20307&quot; value=&quot;257&quot;/&gt;&lt;/object&gt;&lt;object type=&quot;3&quot; unique_id=&quot;10060&quot;&gt;&lt;property id=&quot;20148&quot; value=&quot;5&quot;/&gt;&lt;property id=&quot;20300&quot; value=&quot;Slide 4 - &amp;quot;Thứ năm ngày 10 tháng 11 năm 2016  &amp;quot;&quot;/&gt;&lt;property id=&quot;20307&quot; value=&quot;259&quot;/&gt;&lt;/object&gt;&lt;object type=&quot;3&quot; unique_id=&quot;10147&quot;&gt;&lt;property id=&quot;20148&quot; value=&quot;5&quot;/&gt;&lt;property id=&quot;20300&quot; value=&quot;Slide 7&quot;/&gt;&lt;property id=&quot;20307&quot; value=&quot;267&quot;/&gt;&lt;/object&gt;&lt;object type=&quot;3&quot; unique_id=&quot;10148&quot;&gt;&lt;property id=&quot;20148&quot; value=&quot;5&quot;/&gt;&lt;property id=&quot;20300&quot; value=&quot;Slide 9&quot;/&gt;&lt;property id=&quot;20307&quot; value=&quot;263&quot;/&gt;&lt;/object&gt;&lt;object type=&quot;3&quot; unique_id=&quot;10149&quot;&gt;&lt;property id=&quot;20148&quot; value=&quot;5&quot;/&gt;&lt;property id=&quot;20300&quot; value=&quot;Slide 13&quot;/&gt;&lt;property id=&quot;20307&quot; value=&quot;260&quot;/&gt;&lt;/object&gt;&lt;object type=&quot;3&quot; unique_id=&quot;10150&quot;&gt;&lt;property id=&quot;20148&quot; value=&quot;5&quot;/&gt;&lt;property id=&quot;20300&quot; value=&quot;Slide 14&quot;/&gt;&lt;property id=&quot;20307&quot; value=&quot;261&quot;/&gt;&lt;/object&gt;&lt;object type=&quot;3&quot; unique_id=&quot;10239&quot;&gt;&lt;property id=&quot;20148&quot; value=&quot;5&quot;/&gt;&lt;property id=&quot;20300&quot; value=&quot;Slide 6&quot;/&gt;&lt;property id=&quot;20307&quot; value=&quot;268&quot;/&gt;&lt;/object&gt;&lt;object type=&quot;3&quot; unique_id=&quot;10240&quot;&gt;&lt;property id=&quot;20148&quot; value=&quot;5&quot;/&gt;&lt;property id=&quot;20300&quot; value=&quot;Slide 8&quot;/&gt;&lt;property id=&quot;20307&quot; value=&quot;269&quot;/&gt;&lt;/object&gt;&lt;object type=&quot;3&quot; unique_id=&quot;10241&quot;&gt;&lt;property id=&quot;20148&quot; value=&quot;5&quot;/&gt;&lt;property id=&quot;20300&quot; value=&quot;Slide 16&quot;/&gt;&lt;property id=&quot;20307&quot; value=&quot;270&quot;/&gt;&lt;/object&gt;&lt;object type=&quot;3&quot; unique_id=&quot;10340&quot;&gt;&lt;property id=&quot;20148&quot; value=&quot;5&quot;/&gt;&lt;property id=&quot;20300&quot; value=&quot;Slide 2&quot;/&gt;&lt;property id=&quot;20307&quot; value=&quot;271&quot;/&gt;&lt;/object&gt;&lt;object type=&quot;3&quot; unique_id=&quot;10341&quot;&gt;&lt;property id=&quot;20148&quot; value=&quot;5&quot;/&gt;&lt;property id=&quot;20300&quot; value=&quot;Slide 5&quot;/&gt;&lt;property id=&quot;20307&quot; value=&quot;272&quot;/&gt;&lt;/object&gt;&lt;object type=&quot;3&quot; unique_id=&quot;10342&quot;&gt;&lt;property id=&quot;20148&quot; value=&quot;5&quot;/&gt;&lt;property id=&quot;20300&quot; value=&quot;Slide 18&quot;/&gt;&lt;property id=&quot;20307&quot; value=&quot;273&quot;/&gt;&lt;/object&gt;&lt;object type=&quot;3&quot; unique_id=&quot;10343&quot;&gt;&lt;property id=&quot;20148&quot; value=&quot;5&quot;/&gt;&lt;property id=&quot;20300&quot; value=&quot;Slide 19&quot;/&gt;&lt;property id=&quot;20307&quot; value=&quot;274&quot;/&gt;&lt;/object&gt;&lt;object type=&quot;3&quot; unique_id=&quot;10648&quot;&gt;&lt;property id=&quot;20148&quot; value=&quot;5&quot;/&gt;&lt;property id=&quot;20300&quot; value=&quot;Slide 10&quot;/&gt;&lt;property id=&quot;20307&quot; value=&quot;276&quot;/&gt;&lt;/object&gt;&lt;object type=&quot;3&quot; unique_id=&quot;10755&quot;&gt;&lt;property id=&quot;20148&quot; value=&quot;5&quot;/&gt;&lt;property id=&quot;20300&quot; value=&quot;Slide 3&quot;/&gt;&lt;property id=&quot;20307&quot; value=&quot;277&quot;/&gt;&lt;/object&gt;&lt;object type=&quot;3&quot; unique_id=&quot;10756&quot;&gt;&lt;property id=&quot;20148&quot; value=&quot;5&quot;/&gt;&lt;property id=&quot;20300&quot; value=&quot;Slide 15&quot;/&gt;&lt;property id=&quot;20307&quot; value=&quot;278&quot;/&gt;&lt;/object&gt;&lt;object type=&quot;3&quot; unique_id=&quot;10996&quot;&gt;&lt;property id=&quot;20148&quot; value=&quot;5&quot;/&gt;&lt;property id=&quot;20300&quot; value=&quot;Slide 12&quot;/&gt;&lt;property id=&quot;20307&quot; value=&quot;279&quot;/&gt;&lt;/object&gt;&lt;object type=&quot;3&quot; unique_id=&quot;11172&quot;&gt;&lt;property id=&quot;20148&quot; value=&quot;5&quot;/&gt;&lt;property id=&quot;20300&quot; value=&quot;Slide 17&quot;/&gt;&lt;property id=&quot;20307&quot; value=&quot;280&quot;/&gt;&lt;/object&gt;&lt;object type=&quot;3&quot; unique_id=&quot;11233&quot;&gt;&lt;property id=&quot;20148&quot; value=&quot;5&quot;/&gt;&lt;property id=&quot;20300&quot; value=&quot;Slide 11&quot;/&gt;&lt;property id=&quot;20307&quot; value=&quot;28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767</TotalTime>
  <Words>564</Words>
  <Application>Microsoft Office PowerPoint</Application>
  <PresentationFormat>On-screen Show (4:3)</PresentationFormat>
  <Paragraphs>47</Paragraphs>
  <Slides>17</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Franklin Gothic Medium</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TVC</dc:creator>
  <cp:lastModifiedBy>Admin</cp:lastModifiedBy>
  <cp:revision>54</cp:revision>
  <dcterms:created xsi:type="dcterms:W3CDTF">2016-11-04T02:49:26Z</dcterms:created>
  <dcterms:modified xsi:type="dcterms:W3CDTF">2021-12-09T07:46:08Z</dcterms:modified>
</cp:coreProperties>
</file>